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281" r:id="rId2"/>
    <p:sldId id="283" r:id="rId3"/>
    <p:sldId id="284" r:id="rId4"/>
    <p:sldId id="285" r:id="rId5"/>
    <p:sldId id="315" r:id="rId6"/>
    <p:sldId id="305" r:id="rId7"/>
    <p:sldId id="306" r:id="rId8"/>
    <p:sldId id="316" r:id="rId9"/>
    <p:sldId id="317" r:id="rId10"/>
    <p:sldId id="307" r:id="rId11"/>
    <p:sldId id="308" r:id="rId12"/>
    <p:sldId id="318" r:id="rId13"/>
    <p:sldId id="319" r:id="rId14"/>
    <p:sldId id="320" r:id="rId15"/>
    <p:sldId id="309" r:id="rId16"/>
    <p:sldId id="310" r:id="rId17"/>
    <p:sldId id="321" r:id="rId18"/>
    <p:sldId id="322" r:id="rId19"/>
    <p:sldId id="311" r:id="rId20"/>
    <p:sldId id="31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14" r:id="rId3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>
          <p15:clr>
            <a:srgbClr val="A4A3A4"/>
          </p15:clr>
        </p15:guide>
        <p15:guide id="2" pos="38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4" y="60"/>
      </p:cViewPr>
      <p:guideLst>
        <p:guide orient="horz" pos="2146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71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72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2025/3/10</a:t>
            </a:fld>
            <a:endParaRPr lang="zh-CN" altLang="en-US"/>
          </a:p>
        </p:txBody>
      </p:sp>
      <p:sp>
        <p:nvSpPr>
          <p:cNvPr id="1049373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49374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65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049366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/>
          </a:lstStyle>
          <a:p>
            <a:fld id="{CEFDF1D2-28D2-4B91-8D19-DF21A190FC4D}" type="datetime1">
              <a:rPr lang="zh-CN" altLang="en-US"/>
              <a:t>2025/3/10</a:t>
            </a:fld>
            <a:endParaRPr lang="zh-CN" altLang="en-US" sz="1200"/>
          </a:p>
        </p:txBody>
      </p:sp>
      <p:sp>
        <p:nvSpPr>
          <p:cNvPr id="1049367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49368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zh-CN" altLang="en-US">
                <a:sym typeface="+mn-ea"/>
              </a:rPr>
              <a:t>Click to edit Master text style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Second level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Third level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Fourth level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Fifth level</a:t>
            </a:r>
            <a:endParaRPr lang="zh-CN" altLang="zh-CN"/>
          </a:p>
        </p:txBody>
      </p:sp>
      <p:sp>
        <p:nvSpPr>
          <p:cNvPr id="1049369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1049370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/>
          </a:lstStyle>
          <a:p>
            <a:fld id="{01D05181-2EEF-4D42-9B9F-77BB5E9BEC34}" type="slidenum">
              <a:rPr lang="zh-CN" altLang="en-US"/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EFDF1D2-28D2-4B91-8D19-DF21A190FC4D}" type="datetime1">
              <a:rPr lang="zh-CN" altLang="en-US" smtClean="0"/>
              <a:t>2025/3/10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05181-2EEF-4D42-9B9F-77BB5E9BEC34}" type="slidenum">
              <a:rPr lang="zh-CN" altLang="en-US" smtClean="0"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8668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EFDF1D2-28D2-4B91-8D19-DF21A190FC4D}" type="datetime1">
              <a:rPr lang="zh-CN" altLang="en-US" smtClean="0"/>
              <a:t>2025/3/10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05181-2EEF-4D42-9B9F-77BB5E9BEC34}" type="slidenum">
              <a:rPr lang="zh-CN" altLang="en-US" smtClean="0"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45806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EFDF1D2-28D2-4B91-8D19-DF21A190FC4D}" type="datetime1">
              <a:rPr lang="zh-CN" altLang="en-US" smtClean="0"/>
              <a:t>2025/3/10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05181-2EEF-4D42-9B9F-77BB5E9BEC34}" type="slidenum">
              <a:rPr lang="zh-CN" altLang="en-US" smtClean="0"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78750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ID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EFDF1D2-28D2-4B91-8D19-DF21A190FC4D}" type="datetime1">
              <a:rPr lang="zh-CN" altLang="en-US" smtClean="0"/>
              <a:t>2025/3/10</a:t>
            </a:fld>
            <a:endParaRPr lang="zh-CN" altLang="en-US" sz="12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D05181-2EEF-4D42-9B9F-77BB5E9BEC34}" type="slidenum">
              <a:rPr lang="zh-CN" altLang="en-US" smtClean="0"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82095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Click to edit Master text style</a:t>
            </a:r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D6F-8A11-4360-B266-A8748B9794F7}" type="datetime1">
              <a:rPr lang="zh-CN" altLang="en-US"/>
              <a:t>2025/3/10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zh-CN"/>
              <a:t> </a:t>
            </a:r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D6E68-6DA5-4D8F-9D75-1E185C798796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1048600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76D6F-8A11-4360-B266-A8748B9794F7}" type="datetime1">
              <a:rPr lang="zh-CN" altLang="en-US"/>
              <a:t>2025/3/10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4860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zh-CN"/>
              <a:t> </a:t>
            </a:r>
          </a:p>
        </p:txBody>
      </p:sp>
      <p:sp>
        <p:nvSpPr>
          <p:cNvPr id="104860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9B5EC6-1DDB-45C4-84A4-831CD6A7015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Click to edit Master title style</a:t>
            </a:r>
          </a:p>
        </p:txBody>
      </p:sp>
      <p:sp>
        <p:nvSpPr>
          <p:cNvPr id="104857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Click to edit Master text style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Second level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Third level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Fourth level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Fifth level</a:t>
            </a:r>
          </a:p>
        </p:txBody>
      </p:sp>
      <p:sp>
        <p:nvSpPr>
          <p:cNvPr id="104857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B4376D6F-8A11-4360-B266-A8748B9794F7}" type="datetime1">
              <a:rPr lang="zh-CN" altLang="en-US"/>
              <a:t>2025/3/10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4857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r>
              <a:rPr lang="zh-CN" altLang="zh-CN"/>
              <a:t> </a:t>
            </a:r>
          </a:p>
        </p:txBody>
      </p:sp>
      <p:sp>
        <p:nvSpPr>
          <p:cNvPr id="104858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FC9B5EC6-1DDB-45C4-84A4-831CD6A70154}" type="slidenum">
              <a:rPr lang="zh-CN" altLang="en-US"/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sldNum="0" hdr="0" ftr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mhabibr02.github.io/Portofolio-Website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mhabibr02.github.io/Portofolio-Website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colab.research.googl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D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图片 3"/>
          <p:cNvPicPr>
            <a:picLocks noChangeAspect="1" noChangeArrowheads="1"/>
          </p:cNvPicPr>
          <p:nvPr/>
        </p:nvPicPr>
        <p:blipFill>
          <a:blip r:embed="rId3"/>
          <a:srcRect l="38405" t="14911" r="7100" b="31285"/>
          <a:stretch>
            <a:fillRect/>
          </a:stretch>
        </p:blipFill>
        <p:spPr bwMode="auto">
          <a:xfrm>
            <a:off x="587375" y="2455863"/>
            <a:ext cx="5969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6" name="矩形 5"/>
          <p:cNvSpPr>
            <a:spLocks noChangeArrowheads="1"/>
          </p:cNvSpPr>
          <p:nvPr/>
        </p:nvSpPr>
        <p:spPr bwMode="auto">
          <a:xfrm>
            <a:off x="1243347" y="1971915"/>
            <a:ext cx="9699254" cy="163121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5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Tableau Dataset Crime </a:t>
            </a:r>
          </a:p>
          <a:p>
            <a:pPr algn="ctr"/>
            <a:r>
              <a:rPr lang="en-US" altLang="zh-CN" sz="5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Data Los Angeles 2020-2024 </a:t>
            </a:r>
            <a:endParaRPr lang="zh-CN" altLang="en-US" sz="5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87" name="矩形 6"/>
          <p:cNvSpPr>
            <a:spLocks noChangeArrowheads="1"/>
          </p:cNvSpPr>
          <p:nvPr/>
        </p:nvSpPr>
        <p:spPr bwMode="auto">
          <a:xfrm>
            <a:off x="3128651" y="4298821"/>
            <a:ext cx="5928647" cy="4953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9" name="文本框 8"/>
          <p:cNvSpPr>
            <a:spLocks noChangeArrowheads="1"/>
          </p:cNvSpPr>
          <p:nvPr/>
        </p:nvSpPr>
        <p:spPr bwMode="auto">
          <a:xfrm>
            <a:off x="3483350" y="4338486"/>
            <a:ext cx="5219248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Data Series 18.0 Business Intelligence </a:t>
            </a:r>
            <a:r>
              <a:rPr lang="en-US" altLang="zh-CN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Dibimbing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48591" name="文本框 10"/>
          <p:cNvSpPr>
            <a:spLocks noChangeArrowheads="1"/>
          </p:cNvSpPr>
          <p:nvPr/>
        </p:nvSpPr>
        <p:spPr bwMode="auto">
          <a:xfrm>
            <a:off x="864187" y="694070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2" name="文本框 11"/>
          <p:cNvSpPr>
            <a:spLocks noChangeArrowheads="1"/>
          </p:cNvSpPr>
          <p:nvPr/>
        </p:nvSpPr>
        <p:spPr bwMode="auto">
          <a:xfrm>
            <a:off x="10441298" y="69407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3" name="文本框 12"/>
          <p:cNvSpPr>
            <a:spLocks noChangeArrowheads="1"/>
          </p:cNvSpPr>
          <p:nvPr/>
        </p:nvSpPr>
        <p:spPr bwMode="auto">
          <a:xfrm>
            <a:off x="3012429" y="694070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4" name="文本框 13"/>
          <p:cNvSpPr>
            <a:spLocks noChangeArrowheads="1"/>
          </p:cNvSpPr>
          <p:nvPr/>
        </p:nvSpPr>
        <p:spPr bwMode="auto">
          <a:xfrm>
            <a:off x="5278491" y="694070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5" name="文本框 14"/>
          <p:cNvSpPr>
            <a:spLocks noChangeArrowheads="1"/>
          </p:cNvSpPr>
          <p:nvPr/>
        </p:nvSpPr>
        <p:spPr bwMode="auto">
          <a:xfrm>
            <a:off x="7854287" y="694070"/>
            <a:ext cx="1409360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C.LEANING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7" name="文本框 18"/>
          <p:cNvSpPr>
            <a:spLocks noChangeArrowheads="1"/>
          </p:cNvSpPr>
          <p:nvPr/>
        </p:nvSpPr>
        <p:spPr bwMode="auto">
          <a:xfrm>
            <a:off x="5244827" y="5937281"/>
            <a:ext cx="1696298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HERE PORTOFOLIO MORE</a:t>
            </a:r>
            <a:endParaRPr lang="zh-CN" altLang="en-US" sz="1100" b="1" dirty="0">
              <a:solidFill>
                <a:srgbClr val="F2F2F2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48598" name="文本框 36"/>
          <p:cNvSpPr>
            <a:spLocks noChangeArrowheads="1"/>
          </p:cNvSpPr>
          <p:nvPr/>
        </p:nvSpPr>
        <p:spPr bwMode="auto">
          <a:xfrm>
            <a:off x="5162070" y="6507163"/>
            <a:ext cx="1904688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0096A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  <a:hlinkClick r:id="rId4"/>
              </a:rPr>
              <a:t>PORTOFOLIO WEBSITE</a:t>
            </a:r>
            <a:endParaRPr lang="zh-CN" altLang="en-US" sz="1100" b="1" dirty="0">
              <a:solidFill>
                <a:srgbClr val="0096A9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097160" name="图片 37"/>
          <p:cNvPicPr>
            <a:picLocks noChangeAspect="1" noChangeArrowheads="1"/>
          </p:cNvPicPr>
          <p:nvPr/>
        </p:nvPicPr>
        <p:blipFill>
          <a:blip r:embed="rId5"/>
          <a:srcRect l="31093" t="1550" r="39775"/>
          <a:stretch>
            <a:fillRect/>
          </a:stretch>
        </p:blipFill>
        <p:spPr bwMode="auto">
          <a:xfrm>
            <a:off x="6004159" y="6126743"/>
            <a:ext cx="188913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AC3134-EEC2-4E2F-A8AC-1D59B1913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007725" y="2455863"/>
            <a:ext cx="597460" cy="585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5F0405-1652-4353-8C53-4CF16E1B7102}"/>
              </a:ext>
            </a:extLst>
          </p:cNvPr>
          <p:cNvSpPr/>
          <p:nvPr/>
        </p:nvSpPr>
        <p:spPr>
          <a:xfrm>
            <a:off x="2756974" y="5187033"/>
            <a:ext cx="6672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Muhammad Aziz Habiburrahim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1588"/>
            <a:ext cx="7469188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8" name="菱形 23"/>
          <p:cNvSpPr>
            <a:spLocks noChangeArrowheads="1"/>
          </p:cNvSpPr>
          <p:nvPr/>
        </p:nvSpPr>
        <p:spPr bwMode="auto">
          <a:xfrm>
            <a:off x="1546225" y="2524125"/>
            <a:ext cx="1344613" cy="1343025"/>
          </a:xfrm>
          <a:prstGeom prst="diamond">
            <a:avLst/>
          </a:prstGeom>
          <a:solidFill>
            <a:srgbClr val="DDDCE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29" name="菱形 14"/>
          <p:cNvSpPr>
            <a:spLocks noChangeArrowheads="1"/>
          </p:cNvSpPr>
          <p:nvPr/>
        </p:nvSpPr>
        <p:spPr bwMode="auto">
          <a:xfrm>
            <a:off x="3222625" y="5457825"/>
            <a:ext cx="1344613" cy="1344613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95" name="图片 22"/>
          <p:cNvPicPr>
            <a:picLocks noChangeAspect="1" noChangeArrowheads="1"/>
          </p:cNvPicPr>
          <p:nvPr/>
        </p:nvPicPr>
        <p:blipFill>
          <a:blip r:embed="rId3"/>
          <a:srcRect l="21875" r="21875"/>
          <a:stretch>
            <a:fillRect/>
          </a:stretch>
        </p:blipFill>
        <p:spPr bwMode="auto">
          <a:xfrm rot="2688078">
            <a:off x="692150" y="1182688"/>
            <a:ext cx="1939925" cy="19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6" name="图片 21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69992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图片 18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25288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菱形 13"/>
          <p:cNvSpPr>
            <a:spLocks noChangeArrowheads="1"/>
          </p:cNvSpPr>
          <p:nvPr/>
        </p:nvSpPr>
        <p:spPr bwMode="auto">
          <a:xfrm>
            <a:off x="80963" y="5459413"/>
            <a:ext cx="1344612" cy="1344612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2" name="椭圆 24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E3E404"/>
          </a:solidFill>
          <a:ln w="12700" cap="flat" cmpd="sng">
            <a:solidFill>
              <a:srgbClr val="E3E404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3" name="椭圆 25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4" name="椭圆 26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5" name="椭圆 27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6" name="椭圆 28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0" name="组合 19"/>
          <p:cNvGrpSpPr/>
          <p:nvPr/>
        </p:nvGrpSpPr>
        <p:grpSpPr bwMode="auto">
          <a:xfrm>
            <a:off x="3959624" y="158214"/>
            <a:ext cx="4580741" cy="1108075"/>
            <a:chOff x="-1392606" y="0"/>
            <a:chExt cx="4581179" cy="1108893"/>
          </a:xfrm>
        </p:grpSpPr>
        <p:sp>
          <p:nvSpPr>
            <p:cNvPr id="1048637" name="矩形 30"/>
            <p:cNvSpPr>
              <a:spLocks noChangeArrowheads="1"/>
            </p:cNvSpPr>
            <p:nvPr/>
          </p:nvSpPr>
          <p:spPr bwMode="auto">
            <a:xfrm>
              <a:off x="-1392606" y="0"/>
              <a:ext cx="4581179" cy="5236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DDDC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EXPLORATORY DATASET</a:t>
              </a:r>
              <a:endParaRPr lang="zh-CN" altLang="en-US" sz="2800" b="1" dirty="0">
                <a:solidFill>
                  <a:srgbClr val="DDD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638" name="Freeform 73"/>
            <p:cNvSpPr>
              <a:spLocks noEditPoints="1" noChangeArrowheads="1"/>
            </p:cNvSpPr>
            <p:nvPr/>
          </p:nvSpPr>
          <p:spPr bwMode="auto">
            <a:xfrm>
              <a:off x="650264" y="537363"/>
              <a:ext cx="592035" cy="571530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78"/>
                <a:gd name="T172" fmla="*/ 0 h 2201"/>
                <a:gd name="T173" fmla="*/ 2278 w 2278"/>
                <a:gd name="T174" fmla="*/ 2201 h 220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E3E404"/>
            </a:solidFill>
            <a:ln>
              <a:noFill/>
            </a:ln>
          </p:spPr>
          <p:txBody>
            <a:bodyPr lIns="82305" tIns="41153" rIns="82305" bIns="41153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048640" name="矩形 36"/>
          <p:cNvSpPr>
            <a:spLocks noChangeArrowheads="1"/>
          </p:cNvSpPr>
          <p:nvPr/>
        </p:nvSpPr>
        <p:spPr bwMode="auto">
          <a:xfrm>
            <a:off x="996576" y="5929283"/>
            <a:ext cx="3327193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222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2000" b="1" dirty="0">
              <a:solidFill>
                <a:srgbClr val="1222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1" name="Freeform 73"/>
          <p:cNvSpPr>
            <a:spLocks noEditPoints="1" noChangeArrowheads="1"/>
          </p:cNvSpPr>
          <p:nvPr/>
        </p:nvSpPr>
        <p:spPr bwMode="auto">
          <a:xfrm>
            <a:off x="457200" y="5843588"/>
            <a:ext cx="590550" cy="571500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278"/>
              <a:gd name="T172" fmla="*/ 0 h 2201"/>
              <a:gd name="T173" fmla="*/ 2278 w 2278"/>
              <a:gd name="T174" fmla="*/ 2201 h 220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122236"/>
          </a:solidFill>
          <a:ln>
            <a:noFill/>
          </a:ln>
        </p:spPr>
        <p:txBody>
          <a:bodyPr lIns="82305" tIns="41153" rIns="82305" bIns="41153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0443-71E3-4202-AB72-1B3F205A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68" y="3973513"/>
            <a:ext cx="4237087" cy="423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115700-F8AC-4220-888D-1EDFE0A1E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965" y="5114393"/>
            <a:ext cx="2621507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6746054" y="1371506"/>
            <a:ext cx="209550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INFO DATASET</a:t>
            </a: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584705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5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F3DF42D-0635-4E2F-8B86-B9CFCAA051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4925" r="64741" b="5757"/>
          <a:stretch/>
        </p:blipFill>
        <p:spPr>
          <a:xfrm>
            <a:off x="812360" y="812234"/>
            <a:ext cx="3335418" cy="5397075"/>
          </a:xfrm>
          <a:prstGeom prst="rect">
            <a:avLst/>
          </a:prstGeom>
        </p:spPr>
      </p:pic>
      <p:sp>
        <p:nvSpPr>
          <p:cNvPr id="25" name="矩形 6">
            <a:extLst>
              <a:ext uri="{FF2B5EF4-FFF2-40B4-BE49-F238E27FC236}">
                <a16:creationId xmlns:a16="http://schemas.microsoft.com/office/drawing/2014/main" id="{A2DA7063-F7F7-4535-AE4F-179AEACA6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0521" y="2828780"/>
            <a:ext cx="4786567" cy="14229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Berikut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terdapat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informasi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mengenai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seperti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variabel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kolom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jumlah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tidak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kosong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dan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tipe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datanya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81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630685" y="1029723"/>
            <a:ext cx="2930627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INFO DATA STATISTIK</a:t>
            </a: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584705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5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A2DA7063-F7F7-4535-AE4F-179AEACA6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552" y="1587828"/>
            <a:ext cx="10366895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Operasikan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statistik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pada dataset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untuk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melihat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count, mean,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standar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deviasi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minimal, 25%, 50%, 75% dan maximum.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8482E-6496-432E-9220-61CC9F7D6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" t="22106" r="4072" b="25795"/>
          <a:stretch/>
        </p:blipFill>
        <p:spPr>
          <a:xfrm>
            <a:off x="207092" y="2646018"/>
            <a:ext cx="11057848" cy="357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5527469" y="923554"/>
            <a:ext cx="276603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INFO DATA KOSONG</a:t>
            </a: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584705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5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174607-7FC0-429F-8E0D-A5CD08EAA8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5" r="82362" b="12408"/>
          <a:stretch/>
        </p:blipFill>
        <p:spPr>
          <a:xfrm>
            <a:off x="812360" y="726901"/>
            <a:ext cx="2034842" cy="5442441"/>
          </a:xfrm>
          <a:prstGeom prst="rect">
            <a:avLst/>
          </a:prstGeom>
        </p:spPr>
      </p:pic>
      <p:sp>
        <p:nvSpPr>
          <p:cNvPr id="27" name="矩形 6">
            <a:extLst>
              <a:ext uri="{FF2B5EF4-FFF2-40B4-BE49-F238E27FC236}">
                <a16:creationId xmlns:a16="http://schemas.microsoft.com/office/drawing/2014/main" id="{D2752797-9833-46AE-9983-2BF2398D0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962" y="2074883"/>
            <a:ext cx="7320576" cy="23462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Berikut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menampilkan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kosong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pada dataset,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disini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terlihat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kolom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yang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terdapat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kosong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seperti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Mocodes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Vict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Sex, </a:t>
            </a:r>
            <a:r>
              <a:rPr lang="en-ID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Vict</a:t>
            </a:r>
            <a:r>
              <a:rPr lang="en-ID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Descent</a:t>
            </a:r>
            <a:r>
              <a:rPr lang="en-ID" sz="2000" b="1" dirty="0">
                <a:solidFill>
                  <a:schemeClr val="bg1"/>
                </a:solidFill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Premis</a:t>
            </a:r>
            <a:r>
              <a:rPr lang="en-ID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Cd, </a:t>
            </a:r>
            <a:r>
              <a:rPr lang="en-ID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Premis</a:t>
            </a:r>
            <a:r>
              <a:rPr lang="en-ID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Desc</a:t>
            </a:r>
            <a:r>
              <a:rPr lang="en-ID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Weapon Used Cd, Weapon </a:t>
            </a:r>
            <a:r>
              <a:rPr lang="en-ID" sz="20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Desc</a:t>
            </a:r>
            <a:r>
              <a:rPr lang="en-ID" sz="20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Status, Crime Cd 1-4, dan Cross Street.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266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671190" y="997296"/>
            <a:ext cx="2849615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INFO DATA DUPLIKAT</a:t>
            </a: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584705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5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9F1F99-1FBD-4E45-A826-AAE51D1368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t="27211" r="64432" b="51621"/>
          <a:stretch/>
        </p:blipFill>
        <p:spPr>
          <a:xfrm>
            <a:off x="2608014" y="3211912"/>
            <a:ext cx="6975969" cy="2648792"/>
          </a:xfrm>
          <a:prstGeom prst="rect">
            <a:avLst/>
          </a:prstGeom>
        </p:spPr>
      </p:pic>
      <p:sp>
        <p:nvSpPr>
          <p:cNvPr id="28" name="矩形 6">
            <a:extLst>
              <a:ext uri="{FF2B5EF4-FFF2-40B4-BE49-F238E27FC236}">
                <a16:creationId xmlns:a16="http://schemas.microsoft.com/office/drawing/2014/main" id="{2D3EB6AC-C2C2-41D2-B64E-7934A4F52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886" y="2073536"/>
            <a:ext cx="9561651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Berikut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menampilkan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yang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duplikat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pada dataset.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Disini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terlihat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tidak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satupun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yang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duplikat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dengan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jumlah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0 data.</a:t>
            </a:r>
          </a:p>
        </p:txBody>
      </p:sp>
    </p:spTree>
    <p:extLst>
      <p:ext uri="{BB962C8B-B14F-4D97-AF65-F5344CB8AC3E}">
        <p14:creationId xmlns:p14="http://schemas.microsoft.com/office/powerpoint/2010/main" val="385212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1588"/>
            <a:ext cx="7469188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8" name="菱形 23"/>
          <p:cNvSpPr>
            <a:spLocks noChangeArrowheads="1"/>
          </p:cNvSpPr>
          <p:nvPr/>
        </p:nvSpPr>
        <p:spPr bwMode="auto">
          <a:xfrm>
            <a:off x="1546225" y="2524125"/>
            <a:ext cx="1344613" cy="1343025"/>
          </a:xfrm>
          <a:prstGeom prst="diamond">
            <a:avLst/>
          </a:prstGeom>
          <a:solidFill>
            <a:srgbClr val="DDDCE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29" name="菱形 14"/>
          <p:cNvSpPr>
            <a:spLocks noChangeArrowheads="1"/>
          </p:cNvSpPr>
          <p:nvPr/>
        </p:nvSpPr>
        <p:spPr bwMode="auto">
          <a:xfrm>
            <a:off x="3222625" y="5457825"/>
            <a:ext cx="1344613" cy="1344613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95" name="图片 22"/>
          <p:cNvPicPr>
            <a:picLocks noChangeAspect="1" noChangeArrowheads="1"/>
          </p:cNvPicPr>
          <p:nvPr/>
        </p:nvPicPr>
        <p:blipFill>
          <a:blip r:embed="rId3"/>
          <a:srcRect l="21875" r="21875"/>
          <a:stretch>
            <a:fillRect/>
          </a:stretch>
        </p:blipFill>
        <p:spPr bwMode="auto">
          <a:xfrm rot="2688078">
            <a:off x="692150" y="1182688"/>
            <a:ext cx="1939925" cy="19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6" name="图片 21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69992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图片 18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25288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菱形 13"/>
          <p:cNvSpPr>
            <a:spLocks noChangeArrowheads="1"/>
          </p:cNvSpPr>
          <p:nvPr/>
        </p:nvSpPr>
        <p:spPr bwMode="auto">
          <a:xfrm>
            <a:off x="80963" y="5459413"/>
            <a:ext cx="1344612" cy="1344612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2" name="椭圆 24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E3E404"/>
          </a:solidFill>
          <a:ln w="12700" cap="flat" cmpd="sng">
            <a:solidFill>
              <a:srgbClr val="E3E404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3" name="椭圆 25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4" name="椭圆 26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5" name="椭圆 27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6" name="椭圆 28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0" name="组合 19"/>
          <p:cNvGrpSpPr/>
          <p:nvPr/>
        </p:nvGrpSpPr>
        <p:grpSpPr bwMode="auto">
          <a:xfrm>
            <a:off x="4325106" y="158214"/>
            <a:ext cx="3849773" cy="1108075"/>
            <a:chOff x="-1027087" y="0"/>
            <a:chExt cx="3850136" cy="1108893"/>
          </a:xfrm>
        </p:grpSpPr>
        <p:sp>
          <p:nvSpPr>
            <p:cNvPr id="1048637" name="矩形 30"/>
            <p:cNvSpPr>
              <a:spLocks noChangeArrowheads="1"/>
            </p:cNvSpPr>
            <p:nvPr/>
          </p:nvSpPr>
          <p:spPr bwMode="auto">
            <a:xfrm>
              <a:off x="-1027087" y="0"/>
              <a:ext cx="3850136" cy="5236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DDDC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CLEANING DATASET</a:t>
              </a:r>
              <a:endParaRPr lang="zh-CN" altLang="en-US" sz="2800" b="1" dirty="0">
                <a:solidFill>
                  <a:srgbClr val="DDD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638" name="Freeform 73"/>
            <p:cNvSpPr>
              <a:spLocks noEditPoints="1" noChangeArrowheads="1"/>
            </p:cNvSpPr>
            <p:nvPr/>
          </p:nvSpPr>
          <p:spPr bwMode="auto">
            <a:xfrm>
              <a:off x="650264" y="537363"/>
              <a:ext cx="592035" cy="571530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78"/>
                <a:gd name="T172" fmla="*/ 0 h 2201"/>
                <a:gd name="T173" fmla="*/ 2278 w 2278"/>
                <a:gd name="T174" fmla="*/ 2201 h 220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E3E404"/>
            </a:solidFill>
            <a:ln>
              <a:noFill/>
            </a:ln>
          </p:spPr>
          <p:txBody>
            <a:bodyPr lIns="82305" tIns="41153" rIns="82305" bIns="41153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048640" name="矩形 36"/>
          <p:cNvSpPr>
            <a:spLocks noChangeArrowheads="1"/>
          </p:cNvSpPr>
          <p:nvPr/>
        </p:nvSpPr>
        <p:spPr bwMode="auto">
          <a:xfrm>
            <a:off x="990907" y="5929283"/>
            <a:ext cx="280352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222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2000" b="1" dirty="0">
              <a:solidFill>
                <a:srgbClr val="1222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1" name="Freeform 73"/>
          <p:cNvSpPr>
            <a:spLocks noEditPoints="1" noChangeArrowheads="1"/>
          </p:cNvSpPr>
          <p:nvPr/>
        </p:nvSpPr>
        <p:spPr bwMode="auto">
          <a:xfrm>
            <a:off x="457200" y="5843588"/>
            <a:ext cx="590550" cy="571500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278"/>
              <a:gd name="T172" fmla="*/ 0 h 2201"/>
              <a:gd name="T173" fmla="*/ 2278 w 2278"/>
              <a:gd name="T174" fmla="*/ 2201 h 220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122236"/>
          </a:solidFill>
          <a:ln>
            <a:noFill/>
          </a:ln>
        </p:spPr>
        <p:txBody>
          <a:bodyPr lIns="82305" tIns="41153" rIns="82305" bIns="41153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0443-71E3-4202-AB72-1B3F205A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68" y="3973513"/>
            <a:ext cx="4237087" cy="423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96698-C437-4F2D-9EC6-D2DDC69CA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965" y="5057479"/>
            <a:ext cx="2621507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5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6710342" y="1426899"/>
            <a:ext cx="3551853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RENAME VARIABEL KOLOM</a:t>
            </a: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490243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DB72CF0-D026-4A11-A44A-825C43134E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0" t="15769" r="57951" b="7921"/>
          <a:stretch/>
        </p:blipFill>
        <p:spPr>
          <a:xfrm>
            <a:off x="556412" y="739903"/>
            <a:ext cx="4815267" cy="5559673"/>
          </a:xfrm>
          <a:prstGeom prst="rect">
            <a:avLst/>
          </a:prstGeom>
        </p:spPr>
      </p:pic>
      <p:sp>
        <p:nvSpPr>
          <p:cNvPr id="25" name="矩形 6">
            <a:extLst>
              <a:ext uri="{FF2B5EF4-FFF2-40B4-BE49-F238E27FC236}">
                <a16:creationId xmlns:a16="http://schemas.microsoft.com/office/drawing/2014/main" id="{DFBE26E4-D9FB-40CB-94B8-26C6D25E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006" y="2481928"/>
            <a:ext cx="4204062" cy="18846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Mengubah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nama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variabel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pada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kolom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dataset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dengan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catatan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tidak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huruf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besar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dan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spasi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diganti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oleh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garis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bawah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490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616071" y="968225"/>
            <a:ext cx="3551853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490243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FBE26E4-D9FB-40CB-94B8-26C6D25E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31" y="1442232"/>
            <a:ext cx="10745339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Mengubah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kolom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kosong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menjadi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kosong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dengan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menggunakan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mode pada object dan median pada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numerik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dan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menghapus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kolom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crime cd 1-4.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DC309-C956-4CB7-B996-C25E1DAAD4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27211" r="50702" b="36322"/>
          <a:stretch/>
        </p:blipFill>
        <p:spPr>
          <a:xfrm>
            <a:off x="2242753" y="2663825"/>
            <a:ext cx="7706494" cy="3585488"/>
          </a:xfrm>
          <a:prstGeom prst="rect">
            <a:avLst/>
          </a:prstGeom>
        </p:spPr>
      </p:pic>
      <p:sp>
        <p:nvSpPr>
          <p:cNvPr id="27" name="矩形 6">
            <a:extLst>
              <a:ext uri="{FF2B5EF4-FFF2-40B4-BE49-F238E27FC236}">
                <a16:creationId xmlns:a16="http://schemas.microsoft.com/office/drawing/2014/main" id="{6133221D-D367-47C0-9001-5A1E581C3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495" y="834754"/>
            <a:ext cx="510101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REPLACE - REMOVE VARIABEL DATASET</a:t>
            </a:r>
          </a:p>
        </p:txBody>
      </p:sp>
    </p:spTree>
    <p:extLst>
      <p:ext uri="{BB962C8B-B14F-4D97-AF65-F5344CB8AC3E}">
        <p14:creationId xmlns:p14="http://schemas.microsoft.com/office/powerpoint/2010/main" val="2628282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616071" y="968225"/>
            <a:ext cx="3551853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4902432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FBE26E4-D9FB-40CB-94B8-26C6D25E0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936" y="1631892"/>
            <a:ext cx="10745339" cy="142295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Setelah cleaning pada dataset,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lalu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load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kembali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dalam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bentuk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csv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dengan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nama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file crime-data-los-angeles-cleaning.csv dan download pada files pada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gambar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berikut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untuk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di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olah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menggunakan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dashboard.</a:t>
            </a: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6133221D-D367-47C0-9001-5A1E581C3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784" y="834754"/>
            <a:ext cx="4902432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LOAD TO CSV CLEANING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CAA69-751B-4B03-B721-440697A2D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5" r="17317" b="42324"/>
          <a:stretch/>
        </p:blipFill>
        <p:spPr>
          <a:xfrm>
            <a:off x="1088886" y="3317875"/>
            <a:ext cx="9650771" cy="27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3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1588"/>
            <a:ext cx="7469188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8" name="菱形 23"/>
          <p:cNvSpPr>
            <a:spLocks noChangeArrowheads="1"/>
          </p:cNvSpPr>
          <p:nvPr/>
        </p:nvSpPr>
        <p:spPr bwMode="auto">
          <a:xfrm>
            <a:off x="1546225" y="2524125"/>
            <a:ext cx="1344613" cy="1343025"/>
          </a:xfrm>
          <a:prstGeom prst="diamond">
            <a:avLst/>
          </a:prstGeom>
          <a:solidFill>
            <a:srgbClr val="DDDCE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29" name="菱形 14"/>
          <p:cNvSpPr>
            <a:spLocks noChangeArrowheads="1"/>
          </p:cNvSpPr>
          <p:nvPr/>
        </p:nvSpPr>
        <p:spPr bwMode="auto">
          <a:xfrm>
            <a:off x="3222625" y="5457825"/>
            <a:ext cx="1344613" cy="1344613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95" name="图片 22"/>
          <p:cNvPicPr>
            <a:picLocks noChangeAspect="1" noChangeArrowheads="1"/>
          </p:cNvPicPr>
          <p:nvPr/>
        </p:nvPicPr>
        <p:blipFill>
          <a:blip r:embed="rId3"/>
          <a:srcRect l="21875" r="21875"/>
          <a:stretch>
            <a:fillRect/>
          </a:stretch>
        </p:blipFill>
        <p:spPr bwMode="auto">
          <a:xfrm rot="2688078">
            <a:off x="692150" y="1182688"/>
            <a:ext cx="1939925" cy="19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6" name="图片 21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69992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图片 18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25288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菱形 13"/>
          <p:cNvSpPr>
            <a:spLocks noChangeArrowheads="1"/>
          </p:cNvSpPr>
          <p:nvPr/>
        </p:nvSpPr>
        <p:spPr bwMode="auto">
          <a:xfrm>
            <a:off x="80963" y="5459413"/>
            <a:ext cx="1344612" cy="1344612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2" name="椭圆 24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E3E404"/>
          </a:solidFill>
          <a:ln w="12700" cap="flat" cmpd="sng">
            <a:solidFill>
              <a:srgbClr val="E3E404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3" name="椭圆 25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4" name="椭圆 26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5" name="椭圆 27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6" name="椭圆 28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0" name="组合 19"/>
          <p:cNvGrpSpPr/>
          <p:nvPr/>
        </p:nvGrpSpPr>
        <p:grpSpPr bwMode="auto">
          <a:xfrm>
            <a:off x="4960376" y="158214"/>
            <a:ext cx="2579232" cy="1108075"/>
            <a:chOff x="-391758" y="0"/>
            <a:chExt cx="2579476" cy="1108893"/>
          </a:xfrm>
        </p:grpSpPr>
        <p:sp>
          <p:nvSpPr>
            <p:cNvPr id="1048637" name="矩形 30"/>
            <p:cNvSpPr>
              <a:spLocks noChangeArrowheads="1"/>
            </p:cNvSpPr>
            <p:nvPr/>
          </p:nvSpPr>
          <p:spPr bwMode="auto">
            <a:xfrm>
              <a:off x="-391758" y="0"/>
              <a:ext cx="2579476" cy="5236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DDDC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DASHBOARD</a:t>
              </a:r>
              <a:endParaRPr lang="zh-CN" altLang="en-US" sz="2800" b="1" dirty="0">
                <a:solidFill>
                  <a:srgbClr val="DDD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638" name="Freeform 73"/>
            <p:cNvSpPr>
              <a:spLocks noEditPoints="1" noChangeArrowheads="1"/>
            </p:cNvSpPr>
            <p:nvPr/>
          </p:nvSpPr>
          <p:spPr bwMode="auto">
            <a:xfrm>
              <a:off x="650264" y="537363"/>
              <a:ext cx="592035" cy="571530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78"/>
                <a:gd name="T172" fmla="*/ 0 h 2201"/>
                <a:gd name="T173" fmla="*/ 2278 w 2278"/>
                <a:gd name="T174" fmla="*/ 2201 h 220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E3E404"/>
            </a:solidFill>
            <a:ln>
              <a:noFill/>
            </a:ln>
          </p:spPr>
          <p:txBody>
            <a:bodyPr lIns="82305" tIns="41153" rIns="82305" bIns="41153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048640" name="矩形 36"/>
          <p:cNvSpPr>
            <a:spLocks noChangeArrowheads="1"/>
          </p:cNvSpPr>
          <p:nvPr/>
        </p:nvSpPr>
        <p:spPr bwMode="auto">
          <a:xfrm>
            <a:off x="1347856" y="5929283"/>
            <a:ext cx="1896481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1222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2000" b="1" dirty="0">
              <a:solidFill>
                <a:srgbClr val="1222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1" name="Freeform 73"/>
          <p:cNvSpPr>
            <a:spLocks noEditPoints="1" noChangeArrowheads="1"/>
          </p:cNvSpPr>
          <p:nvPr/>
        </p:nvSpPr>
        <p:spPr bwMode="auto">
          <a:xfrm>
            <a:off x="457200" y="5843588"/>
            <a:ext cx="590550" cy="571500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278"/>
              <a:gd name="T172" fmla="*/ 0 h 2201"/>
              <a:gd name="T173" fmla="*/ 2278 w 2278"/>
              <a:gd name="T174" fmla="*/ 2201 h 220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122236"/>
          </a:solidFill>
          <a:ln>
            <a:noFill/>
          </a:ln>
        </p:spPr>
        <p:txBody>
          <a:bodyPr lIns="82305" tIns="41153" rIns="82305" bIns="41153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0443-71E3-4202-AB72-1B3F205A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68" y="3973513"/>
            <a:ext cx="4237087" cy="423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B16A29-C7C9-42FF-B038-0B96FAF1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238" y="5112805"/>
            <a:ext cx="2621507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1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矩形 71"/>
          <p:cNvSpPr>
            <a:spLocks noChangeArrowheads="1"/>
          </p:cNvSpPr>
          <p:nvPr/>
        </p:nvSpPr>
        <p:spPr bwMode="auto">
          <a:xfrm>
            <a:off x="1154113" y="830263"/>
            <a:ext cx="4811712" cy="1223962"/>
          </a:xfrm>
          <a:prstGeom prst="rect">
            <a:avLst/>
          </a:prstGeom>
          <a:solidFill>
            <a:srgbClr val="7F7F7F">
              <a:alpha val="5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4" name="矩形 74"/>
          <p:cNvSpPr>
            <a:spLocks noChangeArrowheads="1"/>
          </p:cNvSpPr>
          <p:nvPr/>
        </p:nvSpPr>
        <p:spPr bwMode="auto">
          <a:xfrm>
            <a:off x="0" y="3297238"/>
            <a:ext cx="7375525" cy="3560762"/>
          </a:xfrm>
          <a:prstGeom prst="rect">
            <a:avLst/>
          </a:prstGeom>
          <a:solidFill>
            <a:srgbClr val="7F7F7F">
              <a:alpha val="50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85" name="图片 4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9900" y="0"/>
            <a:ext cx="682148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86" name="图片 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88313" y="14288"/>
            <a:ext cx="43195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05" name="矩形 57"/>
          <p:cNvSpPr>
            <a:spLocks noChangeArrowheads="1"/>
          </p:cNvSpPr>
          <p:nvPr/>
        </p:nvSpPr>
        <p:spPr bwMode="auto">
          <a:xfrm>
            <a:off x="2323998" y="3660775"/>
            <a:ext cx="131901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01A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1600" b="1" dirty="0">
              <a:solidFill>
                <a:srgbClr val="101A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06" name="矩形 58"/>
          <p:cNvSpPr>
            <a:spLocks noChangeArrowheads="1"/>
          </p:cNvSpPr>
          <p:nvPr/>
        </p:nvSpPr>
        <p:spPr bwMode="auto">
          <a:xfrm>
            <a:off x="2311400" y="4316413"/>
            <a:ext cx="2029338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01A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1600" b="1" dirty="0">
              <a:solidFill>
                <a:srgbClr val="101A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07" name="矩形 59"/>
          <p:cNvSpPr>
            <a:spLocks noChangeArrowheads="1"/>
          </p:cNvSpPr>
          <p:nvPr/>
        </p:nvSpPr>
        <p:spPr bwMode="auto">
          <a:xfrm>
            <a:off x="2311400" y="4972050"/>
            <a:ext cx="2696507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01A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1600" b="1" dirty="0">
              <a:solidFill>
                <a:srgbClr val="101A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08" name="矩形 60"/>
          <p:cNvSpPr>
            <a:spLocks noChangeArrowheads="1"/>
          </p:cNvSpPr>
          <p:nvPr/>
        </p:nvSpPr>
        <p:spPr bwMode="auto">
          <a:xfrm>
            <a:off x="2311400" y="5627687"/>
            <a:ext cx="2278765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01A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1600" b="1" dirty="0">
              <a:solidFill>
                <a:srgbClr val="101A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09" name="矩形 61"/>
          <p:cNvSpPr>
            <a:spLocks noChangeArrowheads="1"/>
          </p:cNvSpPr>
          <p:nvPr/>
        </p:nvSpPr>
        <p:spPr bwMode="auto">
          <a:xfrm>
            <a:off x="1358900" y="7931150"/>
            <a:ext cx="1084580" cy="3327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rgbClr val="101A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CONTACT</a:t>
            </a:r>
            <a:endParaRPr lang="zh-CN" altLang="en-US" sz="1600" b="1">
              <a:solidFill>
                <a:srgbClr val="101A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5" name="Group 6"/>
          <p:cNvGrpSpPr/>
          <p:nvPr/>
        </p:nvGrpSpPr>
        <p:grpSpPr bwMode="auto">
          <a:xfrm>
            <a:off x="933450" y="7969250"/>
            <a:ext cx="336550" cy="223838"/>
            <a:chOff x="0" y="0"/>
            <a:chExt cx="1811337" cy="1203325"/>
          </a:xfrm>
        </p:grpSpPr>
        <p:sp>
          <p:nvSpPr>
            <p:cNvPr id="1048612" name="Freeform 11"/>
            <p:cNvSpPr>
              <a:spLocks noChangeArrowheads="1"/>
            </p:cNvSpPr>
            <p:nvPr/>
          </p:nvSpPr>
          <p:spPr bwMode="auto">
            <a:xfrm>
              <a:off x="173037" y="241300"/>
              <a:ext cx="1592262" cy="808038"/>
            </a:xfrm>
            <a:custGeom>
              <a:avLst/>
              <a:gdLst>
                <a:gd name="T0" fmla="*/ 363 w 422"/>
                <a:gd name="T1" fmla="*/ 1 h 213"/>
                <a:gd name="T2" fmla="*/ 346 w 422"/>
                <a:gd name="T3" fmla="*/ 0 h 213"/>
                <a:gd name="T4" fmla="*/ 346 w 422"/>
                <a:gd name="T5" fmla="*/ 0 h 213"/>
                <a:gd name="T6" fmla="*/ 346 w 422"/>
                <a:gd name="T7" fmla="*/ 0 h 213"/>
                <a:gd name="T8" fmla="*/ 346 w 422"/>
                <a:gd name="T9" fmla="*/ 0 h 213"/>
                <a:gd name="T10" fmla="*/ 185 w 422"/>
                <a:gd name="T11" fmla="*/ 98 h 213"/>
                <a:gd name="T12" fmla="*/ 164 w 422"/>
                <a:gd name="T13" fmla="*/ 105 h 213"/>
                <a:gd name="T14" fmla="*/ 141 w 422"/>
                <a:gd name="T15" fmla="*/ 96 h 213"/>
                <a:gd name="T16" fmla="*/ 14 w 422"/>
                <a:gd name="T17" fmla="*/ 2 h 213"/>
                <a:gd name="T18" fmla="*/ 14 w 422"/>
                <a:gd name="T19" fmla="*/ 2 h 213"/>
                <a:gd name="T20" fmla="*/ 0 w 422"/>
                <a:gd name="T21" fmla="*/ 1 h 213"/>
                <a:gd name="T22" fmla="*/ 1 w 422"/>
                <a:gd name="T23" fmla="*/ 100 h 213"/>
                <a:gd name="T24" fmla="*/ 40 w 422"/>
                <a:gd name="T25" fmla="*/ 98 h 213"/>
                <a:gd name="T26" fmla="*/ 181 w 422"/>
                <a:gd name="T27" fmla="*/ 149 h 213"/>
                <a:gd name="T28" fmla="*/ 335 w 422"/>
                <a:gd name="T29" fmla="*/ 211 h 213"/>
                <a:gd name="T30" fmla="*/ 362 w 422"/>
                <a:gd name="T31" fmla="*/ 213 h 213"/>
                <a:gd name="T32" fmla="*/ 362 w 422"/>
                <a:gd name="T33" fmla="*/ 169 h 213"/>
                <a:gd name="T34" fmla="*/ 421 w 422"/>
                <a:gd name="T35" fmla="*/ 114 h 213"/>
                <a:gd name="T36" fmla="*/ 420 w 422"/>
                <a:gd name="T37" fmla="*/ 111 h 213"/>
                <a:gd name="T38" fmla="*/ 418 w 422"/>
                <a:gd name="T39" fmla="*/ 115 h 213"/>
                <a:gd name="T40" fmla="*/ 362 w 422"/>
                <a:gd name="T41" fmla="*/ 155 h 213"/>
                <a:gd name="T42" fmla="*/ 363 w 422"/>
                <a:gd name="T43" fmla="*/ 1 h 21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22"/>
                <a:gd name="T67" fmla="*/ 0 h 213"/>
                <a:gd name="T68" fmla="*/ 422 w 422"/>
                <a:gd name="T69" fmla="*/ 213 h 213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22" h="213">
                  <a:moveTo>
                    <a:pt x="363" y="1"/>
                  </a:moveTo>
                  <a:cubicBezTo>
                    <a:pt x="363" y="1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346" y="0"/>
                    <a:pt x="346" y="0"/>
                    <a:pt x="346" y="0"/>
                  </a:cubicBezTo>
                  <a:cubicBezTo>
                    <a:pt x="299" y="29"/>
                    <a:pt x="203" y="87"/>
                    <a:pt x="185" y="98"/>
                  </a:cubicBezTo>
                  <a:cubicBezTo>
                    <a:pt x="182" y="100"/>
                    <a:pt x="173" y="105"/>
                    <a:pt x="164" y="105"/>
                  </a:cubicBezTo>
                  <a:cubicBezTo>
                    <a:pt x="154" y="105"/>
                    <a:pt x="147" y="101"/>
                    <a:pt x="141" y="96"/>
                  </a:cubicBezTo>
                  <a:cubicBezTo>
                    <a:pt x="126" y="86"/>
                    <a:pt x="59" y="35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0" y="1"/>
                    <a:pt x="0" y="1"/>
                  </a:cubicBezTo>
                  <a:cubicBezTo>
                    <a:pt x="0" y="28"/>
                    <a:pt x="0" y="65"/>
                    <a:pt x="1" y="100"/>
                  </a:cubicBezTo>
                  <a:cubicBezTo>
                    <a:pt x="12" y="98"/>
                    <a:pt x="26" y="97"/>
                    <a:pt x="40" y="98"/>
                  </a:cubicBezTo>
                  <a:cubicBezTo>
                    <a:pt x="91" y="101"/>
                    <a:pt x="139" y="125"/>
                    <a:pt x="181" y="149"/>
                  </a:cubicBezTo>
                  <a:cubicBezTo>
                    <a:pt x="222" y="172"/>
                    <a:pt x="273" y="200"/>
                    <a:pt x="335" y="211"/>
                  </a:cubicBezTo>
                  <a:cubicBezTo>
                    <a:pt x="344" y="212"/>
                    <a:pt x="353" y="213"/>
                    <a:pt x="362" y="213"/>
                  </a:cubicBezTo>
                  <a:cubicBezTo>
                    <a:pt x="362" y="169"/>
                    <a:pt x="362" y="169"/>
                    <a:pt x="362" y="169"/>
                  </a:cubicBezTo>
                  <a:cubicBezTo>
                    <a:pt x="412" y="159"/>
                    <a:pt x="419" y="127"/>
                    <a:pt x="421" y="114"/>
                  </a:cubicBezTo>
                  <a:cubicBezTo>
                    <a:pt x="421" y="113"/>
                    <a:pt x="422" y="111"/>
                    <a:pt x="420" y="111"/>
                  </a:cubicBezTo>
                  <a:cubicBezTo>
                    <a:pt x="418" y="111"/>
                    <a:pt x="418" y="114"/>
                    <a:pt x="418" y="115"/>
                  </a:cubicBezTo>
                  <a:cubicBezTo>
                    <a:pt x="416" y="122"/>
                    <a:pt x="411" y="148"/>
                    <a:pt x="362" y="155"/>
                  </a:cubicBezTo>
                  <a:lnTo>
                    <a:pt x="363" y="1"/>
                  </a:lnTo>
                  <a:close/>
                </a:path>
              </a:pathLst>
            </a:custGeom>
            <a:solidFill>
              <a:srgbClr val="0D161C"/>
            </a:solidFill>
            <a:ln>
              <a:noFill/>
            </a:ln>
          </p:spPr>
          <p:txBody>
            <a:bodyPr lIns="93256" tIns="46629" rIns="93256" bIns="46629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latin typeface="Segoe Light" pitchFamily="2" charset="0"/>
                <a:sym typeface="Segoe Light" pitchFamily="2" charset="0"/>
              </a:endParaRPr>
            </a:p>
          </p:txBody>
        </p:sp>
        <p:sp>
          <p:nvSpPr>
            <p:cNvPr id="1048613" name="Freeform 12"/>
            <p:cNvSpPr>
              <a:spLocks noEditPoints="1" noChangeArrowheads="1"/>
            </p:cNvSpPr>
            <p:nvPr/>
          </p:nvSpPr>
          <p:spPr bwMode="auto">
            <a:xfrm>
              <a:off x="0" y="661987"/>
              <a:ext cx="1811337" cy="541338"/>
            </a:xfrm>
            <a:custGeom>
              <a:avLst/>
              <a:gdLst>
                <a:gd name="T0" fmla="*/ 480 w 480"/>
                <a:gd name="T1" fmla="*/ 81 h 143"/>
                <a:gd name="T2" fmla="*/ 478 w 480"/>
                <a:gd name="T3" fmla="*/ 81 h 143"/>
                <a:gd name="T4" fmla="*/ 430 w 480"/>
                <a:gd name="T5" fmla="*/ 106 h 143"/>
                <a:gd name="T6" fmla="*/ 390 w 480"/>
                <a:gd name="T7" fmla="*/ 107 h 143"/>
                <a:gd name="T8" fmla="*/ 242 w 480"/>
                <a:gd name="T9" fmla="*/ 62 h 143"/>
                <a:gd name="T10" fmla="*/ 74 w 480"/>
                <a:gd name="T11" fmla="*/ 1 h 143"/>
                <a:gd name="T12" fmla="*/ 11 w 480"/>
                <a:gd name="T13" fmla="*/ 19 h 143"/>
                <a:gd name="T14" fmla="*/ 0 w 480"/>
                <a:gd name="T15" fmla="*/ 53 h 143"/>
                <a:gd name="T16" fmla="*/ 34 w 480"/>
                <a:gd name="T17" fmla="*/ 89 h 143"/>
                <a:gd name="T18" fmla="*/ 47 w 480"/>
                <a:gd name="T19" fmla="*/ 90 h 143"/>
                <a:gd name="T20" fmla="*/ 47 w 480"/>
                <a:gd name="T21" fmla="*/ 102 h 143"/>
                <a:gd name="T22" fmla="*/ 59 w 480"/>
                <a:gd name="T23" fmla="*/ 117 h 143"/>
                <a:gd name="T24" fmla="*/ 375 w 480"/>
                <a:gd name="T25" fmla="*/ 143 h 143"/>
                <a:gd name="T26" fmla="*/ 396 w 480"/>
                <a:gd name="T27" fmla="*/ 139 h 143"/>
                <a:gd name="T28" fmla="*/ 408 w 480"/>
                <a:gd name="T29" fmla="*/ 123 h 143"/>
                <a:gd name="T30" fmla="*/ 408 w 480"/>
                <a:gd name="T31" fmla="*/ 115 h 143"/>
                <a:gd name="T32" fmla="*/ 454 w 480"/>
                <a:gd name="T33" fmla="*/ 105 h 143"/>
                <a:gd name="T34" fmla="*/ 480 w 480"/>
                <a:gd name="T35" fmla="*/ 82 h 143"/>
                <a:gd name="T36" fmla="*/ 480 w 480"/>
                <a:gd name="T37" fmla="*/ 81 h 143"/>
                <a:gd name="T38" fmla="*/ 47 w 480"/>
                <a:gd name="T39" fmla="*/ 73 h 143"/>
                <a:gd name="T40" fmla="*/ 11 w 480"/>
                <a:gd name="T41" fmla="*/ 51 h 143"/>
                <a:gd name="T42" fmla="*/ 21 w 480"/>
                <a:gd name="T43" fmla="*/ 26 h 143"/>
                <a:gd name="T44" fmla="*/ 47 w 480"/>
                <a:gd name="T45" fmla="*/ 18 h 143"/>
                <a:gd name="T46" fmla="*/ 47 w 480"/>
                <a:gd name="T47" fmla="*/ 73 h 14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80"/>
                <a:gd name="T73" fmla="*/ 0 h 143"/>
                <a:gd name="T74" fmla="*/ 480 w 480"/>
                <a:gd name="T75" fmla="*/ 143 h 14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80" h="143">
                  <a:moveTo>
                    <a:pt x="480" y="81"/>
                  </a:moveTo>
                  <a:cubicBezTo>
                    <a:pt x="479" y="80"/>
                    <a:pt x="478" y="81"/>
                    <a:pt x="478" y="81"/>
                  </a:cubicBezTo>
                  <a:cubicBezTo>
                    <a:pt x="463" y="97"/>
                    <a:pt x="443" y="103"/>
                    <a:pt x="430" y="106"/>
                  </a:cubicBezTo>
                  <a:cubicBezTo>
                    <a:pt x="420" y="108"/>
                    <a:pt x="408" y="108"/>
                    <a:pt x="390" y="107"/>
                  </a:cubicBezTo>
                  <a:cubicBezTo>
                    <a:pt x="350" y="103"/>
                    <a:pt x="301" y="91"/>
                    <a:pt x="242" y="62"/>
                  </a:cubicBezTo>
                  <a:cubicBezTo>
                    <a:pt x="169" y="25"/>
                    <a:pt x="119" y="3"/>
                    <a:pt x="74" y="1"/>
                  </a:cubicBezTo>
                  <a:cubicBezTo>
                    <a:pt x="54" y="0"/>
                    <a:pt x="26" y="1"/>
                    <a:pt x="11" y="19"/>
                  </a:cubicBezTo>
                  <a:cubicBezTo>
                    <a:pt x="3" y="27"/>
                    <a:pt x="0" y="40"/>
                    <a:pt x="0" y="53"/>
                  </a:cubicBezTo>
                  <a:cubicBezTo>
                    <a:pt x="1" y="80"/>
                    <a:pt x="23" y="88"/>
                    <a:pt x="34" y="89"/>
                  </a:cubicBezTo>
                  <a:cubicBezTo>
                    <a:pt x="38" y="90"/>
                    <a:pt x="43" y="91"/>
                    <a:pt x="47" y="90"/>
                  </a:cubicBezTo>
                  <a:cubicBezTo>
                    <a:pt x="47" y="97"/>
                    <a:pt x="47" y="101"/>
                    <a:pt x="47" y="102"/>
                  </a:cubicBezTo>
                  <a:cubicBezTo>
                    <a:pt x="47" y="112"/>
                    <a:pt x="50" y="116"/>
                    <a:pt x="59" y="117"/>
                  </a:cubicBezTo>
                  <a:cubicBezTo>
                    <a:pt x="68" y="117"/>
                    <a:pt x="371" y="143"/>
                    <a:pt x="375" y="143"/>
                  </a:cubicBezTo>
                  <a:cubicBezTo>
                    <a:pt x="380" y="143"/>
                    <a:pt x="391" y="142"/>
                    <a:pt x="396" y="139"/>
                  </a:cubicBezTo>
                  <a:cubicBezTo>
                    <a:pt x="401" y="136"/>
                    <a:pt x="408" y="133"/>
                    <a:pt x="408" y="123"/>
                  </a:cubicBezTo>
                  <a:cubicBezTo>
                    <a:pt x="408" y="115"/>
                    <a:pt x="408" y="115"/>
                    <a:pt x="408" y="115"/>
                  </a:cubicBezTo>
                  <a:cubicBezTo>
                    <a:pt x="425" y="115"/>
                    <a:pt x="441" y="111"/>
                    <a:pt x="454" y="105"/>
                  </a:cubicBezTo>
                  <a:cubicBezTo>
                    <a:pt x="464" y="100"/>
                    <a:pt x="473" y="92"/>
                    <a:pt x="480" y="82"/>
                  </a:cubicBezTo>
                  <a:cubicBezTo>
                    <a:pt x="480" y="82"/>
                    <a:pt x="480" y="81"/>
                    <a:pt x="480" y="81"/>
                  </a:cubicBezTo>
                  <a:close/>
                  <a:moveTo>
                    <a:pt x="47" y="73"/>
                  </a:moveTo>
                  <a:cubicBezTo>
                    <a:pt x="31" y="73"/>
                    <a:pt x="12" y="69"/>
                    <a:pt x="11" y="51"/>
                  </a:cubicBezTo>
                  <a:cubicBezTo>
                    <a:pt x="10" y="41"/>
                    <a:pt x="13" y="33"/>
                    <a:pt x="21" y="26"/>
                  </a:cubicBezTo>
                  <a:cubicBezTo>
                    <a:pt x="29" y="20"/>
                    <a:pt x="37" y="19"/>
                    <a:pt x="47" y="18"/>
                  </a:cubicBezTo>
                  <a:cubicBezTo>
                    <a:pt x="47" y="39"/>
                    <a:pt x="47" y="58"/>
                    <a:pt x="47" y="73"/>
                  </a:cubicBezTo>
                  <a:close/>
                </a:path>
              </a:pathLst>
            </a:custGeom>
            <a:solidFill>
              <a:srgbClr val="0D161C"/>
            </a:solidFill>
            <a:ln>
              <a:noFill/>
            </a:ln>
          </p:spPr>
          <p:txBody>
            <a:bodyPr lIns="93256" tIns="46629" rIns="93256" bIns="46629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latin typeface="Segoe Light" pitchFamily="2" charset="0"/>
                <a:sym typeface="Segoe Light" pitchFamily="2" charset="0"/>
              </a:endParaRPr>
            </a:p>
          </p:txBody>
        </p:sp>
        <p:sp>
          <p:nvSpPr>
            <p:cNvPr id="1048614" name="Freeform 13"/>
            <p:cNvSpPr>
              <a:spLocks noChangeArrowheads="1"/>
            </p:cNvSpPr>
            <p:nvPr/>
          </p:nvSpPr>
          <p:spPr bwMode="auto">
            <a:xfrm>
              <a:off x="173037" y="0"/>
              <a:ext cx="1370012" cy="560388"/>
            </a:xfrm>
            <a:custGeom>
              <a:avLst/>
              <a:gdLst>
                <a:gd name="T0" fmla="*/ 137 w 363"/>
                <a:gd name="T1" fmla="*/ 138 h 148"/>
                <a:gd name="T2" fmla="*/ 163 w 363"/>
                <a:gd name="T3" fmla="*/ 148 h 148"/>
                <a:gd name="T4" fmla="*/ 189 w 363"/>
                <a:gd name="T5" fmla="*/ 140 h 148"/>
                <a:gd name="T6" fmla="*/ 363 w 363"/>
                <a:gd name="T7" fmla="*/ 32 h 148"/>
                <a:gd name="T8" fmla="*/ 363 w 363"/>
                <a:gd name="T9" fmla="*/ 19 h 148"/>
                <a:gd name="T10" fmla="*/ 348 w 363"/>
                <a:gd name="T11" fmla="*/ 3 h 148"/>
                <a:gd name="T12" fmla="*/ 335 w 363"/>
                <a:gd name="T13" fmla="*/ 0 h 148"/>
                <a:gd name="T14" fmla="*/ 330 w 363"/>
                <a:gd name="T15" fmla="*/ 0 h 148"/>
                <a:gd name="T16" fmla="*/ 13 w 363"/>
                <a:gd name="T17" fmla="*/ 14 h 148"/>
                <a:gd name="T18" fmla="*/ 0 w 363"/>
                <a:gd name="T19" fmla="*/ 27 h 148"/>
                <a:gd name="T20" fmla="*/ 0 w 363"/>
                <a:gd name="T21" fmla="*/ 38 h 148"/>
                <a:gd name="T22" fmla="*/ 137 w 363"/>
                <a:gd name="T23" fmla="*/ 138 h 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63"/>
                <a:gd name="T37" fmla="*/ 0 h 148"/>
                <a:gd name="T38" fmla="*/ 363 w 363"/>
                <a:gd name="T39" fmla="*/ 148 h 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63" h="148">
                  <a:moveTo>
                    <a:pt x="137" y="138"/>
                  </a:moveTo>
                  <a:cubicBezTo>
                    <a:pt x="146" y="145"/>
                    <a:pt x="154" y="148"/>
                    <a:pt x="163" y="148"/>
                  </a:cubicBezTo>
                  <a:cubicBezTo>
                    <a:pt x="172" y="148"/>
                    <a:pt x="181" y="145"/>
                    <a:pt x="189" y="140"/>
                  </a:cubicBezTo>
                  <a:cubicBezTo>
                    <a:pt x="202" y="132"/>
                    <a:pt x="312" y="64"/>
                    <a:pt x="363" y="32"/>
                  </a:cubicBezTo>
                  <a:cubicBezTo>
                    <a:pt x="363" y="19"/>
                    <a:pt x="363" y="19"/>
                    <a:pt x="363" y="19"/>
                  </a:cubicBezTo>
                  <a:cubicBezTo>
                    <a:pt x="363" y="9"/>
                    <a:pt x="355" y="5"/>
                    <a:pt x="348" y="3"/>
                  </a:cubicBezTo>
                  <a:cubicBezTo>
                    <a:pt x="344" y="1"/>
                    <a:pt x="339" y="1"/>
                    <a:pt x="335" y="0"/>
                  </a:cubicBezTo>
                  <a:cubicBezTo>
                    <a:pt x="334" y="0"/>
                    <a:pt x="332" y="0"/>
                    <a:pt x="330" y="0"/>
                  </a:cubicBezTo>
                  <a:cubicBezTo>
                    <a:pt x="328" y="0"/>
                    <a:pt x="22" y="14"/>
                    <a:pt x="13" y="14"/>
                  </a:cubicBezTo>
                  <a:cubicBezTo>
                    <a:pt x="4" y="14"/>
                    <a:pt x="0" y="18"/>
                    <a:pt x="0" y="27"/>
                  </a:cubicBezTo>
                  <a:cubicBezTo>
                    <a:pt x="0" y="28"/>
                    <a:pt x="0" y="30"/>
                    <a:pt x="0" y="38"/>
                  </a:cubicBezTo>
                  <a:cubicBezTo>
                    <a:pt x="40" y="66"/>
                    <a:pt x="126" y="130"/>
                    <a:pt x="137" y="138"/>
                  </a:cubicBezTo>
                  <a:close/>
                </a:path>
              </a:pathLst>
            </a:custGeom>
            <a:solidFill>
              <a:srgbClr val="0D161C"/>
            </a:solidFill>
            <a:ln>
              <a:noFill/>
            </a:ln>
          </p:spPr>
          <p:txBody>
            <a:bodyPr lIns="93256" tIns="46629" rIns="93256" bIns="46629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zh-CN" sz="1600">
                <a:solidFill>
                  <a:srgbClr val="000000"/>
                </a:solidFill>
                <a:latin typeface="Segoe Light" pitchFamily="2" charset="0"/>
                <a:sym typeface="Segoe Light" pitchFamily="2" charset="0"/>
              </a:endParaRPr>
            </a:p>
          </p:txBody>
        </p:sp>
      </p:grpSp>
      <p:sp>
        <p:nvSpPr>
          <p:cNvPr id="1048615" name="Freeform 73"/>
          <p:cNvSpPr>
            <a:spLocks noEditPoints="1" noChangeArrowheads="1"/>
          </p:cNvSpPr>
          <p:nvPr/>
        </p:nvSpPr>
        <p:spPr bwMode="auto">
          <a:xfrm>
            <a:off x="1879600" y="3648075"/>
            <a:ext cx="350838" cy="339725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278"/>
              <a:gd name="T172" fmla="*/ 0 h 2201"/>
              <a:gd name="T173" fmla="*/ 2278 w 2278"/>
              <a:gd name="T174" fmla="*/ 2201 h 220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0D161C"/>
          </a:solidFill>
          <a:ln>
            <a:noFill/>
          </a:ln>
        </p:spPr>
        <p:txBody>
          <a:bodyPr lIns="82305" tIns="41153" rIns="82305" bIns="41153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48617" name="矩形 72"/>
          <p:cNvSpPr>
            <a:spLocks noChangeArrowheads="1"/>
          </p:cNvSpPr>
          <p:nvPr/>
        </p:nvSpPr>
        <p:spPr bwMode="auto">
          <a:xfrm>
            <a:off x="0" y="830263"/>
            <a:ext cx="844550" cy="1223962"/>
          </a:xfrm>
          <a:prstGeom prst="rect">
            <a:avLst/>
          </a:prstGeom>
          <a:solidFill>
            <a:srgbClr val="0096A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8" name="矩形 73"/>
          <p:cNvSpPr>
            <a:spLocks noChangeArrowheads="1"/>
          </p:cNvSpPr>
          <p:nvPr/>
        </p:nvSpPr>
        <p:spPr bwMode="auto">
          <a:xfrm>
            <a:off x="896938" y="830263"/>
            <a:ext cx="301625" cy="1223962"/>
          </a:xfrm>
          <a:prstGeom prst="rect">
            <a:avLst/>
          </a:prstGeom>
          <a:solidFill>
            <a:srgbClr val="0096A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9" name="矩形 76"/>
          <p:cNvSpPr>
            <a:spLocks noChangeArrowheads="1"/>
          </p:cNvSpPr>
          <p:nvPr/>
        </p:nvSpPr>
        <p:spPr bwMode="auto">
          <a:xfrm>
            <a:off x="1948987" y="1129526"/>
            <a:ext cx="2567658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0D161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3600" b="1" dirty="0">
              <a:solidFill>
                <a:srgbClr val="0D161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6" name="组合 77"/>
          <p:cNvGrpSpPr>
            <a:grpSpLocks noChangeAspect="1"/>
          </p:cNvGrpSpPr>
          <p:nvPr/>
        </p:nvGrpSpPr>
        <p:grpSpPr bwMode="auto">
          <a:xfrm>
            <a:off x="1238250" y="1219200"/>
            <a:ext cx="404813" cy="446088"/>
            <a:chOff x="0" y="0"/>
            <a:chExt cx="1487694" cy="1643388"/>
          </a:xfrm>
        </p:grpSpPr>
        <p:pic>
          <p:nvPicPr>
            <p:cNvPr id="2097187" name="图片 78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88" name="图片 79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89" name="图片 80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90" name="图片 8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91" name="图片 8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192" name="图片 8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8620" name="任意多边形 87"/>
          <p:cNvSpPr>
            <a:spLocks noChangeArrowheads="1"/>
          </p:cNvSpPr>
          <p:nvPr/>
        </p:nvSpPr>
        <p:spPr bwMode="auto">
          <a:xfrm>
            <a:off x="5568950" y="-25400"/>
            <a:ext cx="6832600" cy="6897688"/>
          </a:xfrm>
          <a:custGeom>
            <a:avLst/>
            <a:gdLst>
              <a:gd name="T0" fmla="*/ 0 w 6831874"/>
              <a:gd name="T1" fmla="*/ 0 h 6897189"/>
              <a:gd name="T2" fmla="*/ 6831874 w 6831874"/>
              <a:gd name="T3" fmla="*/ 26126 h 6897189"/>
              <a:gd name="T4" fmla="*/ 6805748 w 6831874"/>
              <a:gd name="T5" fmla="*/ 6871063 h 6897189"/>
              <a:gd name="T6" fmla="*/ 1319348 w 6831874"/>
              <a:gd name="T7" fmla="*/ 6897189 h 6897189"/>
              <a:gd name="T8" fmla="*/ 0 w 6831874"/>
              <a:gd name="T9" fmla="*/ 0 h 68971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831874"/>
              <a:gd name="T16" fmla="*/ 0 h 6897189"/>
              <a:gd name="T17" fmla="*/ 6831874 w 6831874"/>
              <a:gd name="T18" fmla="*/ 6897189 h 68971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831874" h="6897189">
                <a:moveTo>
                  <a:pt x="0" y="0"/>
                </a:moveTo>
                <a:lnTo>
                  <a:pt x="6831874" y="26126"/>
                </a:lnTo>
                <a:lnTo>
                  <a:pt x="6805748" y="6871063"/>
                </a:lnTo>
                <a:lnTo>
                  <a:pt x="1319348" y="6897189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7" name="组合 55"/>
          <p:cNvGrpSpPr/>
          <p:nvPr/>
        </p:nvGrpSpPr>
        <p:grpSpPr bwMode="auto">
          <a:xfrm>
            <a:off x="5894388" y="2311400"/>
            <a:ext cx="6511925" cy="1458913"/>
            <a:chOff x="0" y="0"/>
            <a:chExt cx="6832910" cy="1459432"/>
          </a:xfrm>
        </p:grpSpPr>
        <p:grpSp>
          <p:nvGrpSpPr>
            <p:cNvPr id="38" name="组合 52"/>
            <p:cNvGrpSpPr/>
            <p:nvPr/>
          </p:nvGrpSpPr>
          <p:grpSpPr bwMode="auto">
            <a:xfrm>
              <a:off x="1" y="233945"/>
              <a:ext cx="6832909" cy="1082676"/>
              <a:chOff x="0" y="0"/>
              <a:chExt cx="6832909" cy="1082676"/>
            </a:xfrm>
          </p:grpSpPr>
          <p:sp>
            <p:nvSpPr>
              <p:cNvPr id="1048621" name="矩形 49"/>
              <p:cNvSpPr>
                <a:spLocks noChangeArrowheads="1"/>
              </p:cNvSpPr>
              <p:nvPr/>
            </p:nvSpPr>
            <p:spPr bwMode="auto">
              <a:xfrm>
                <a:off x="998166" y="1361"/>
                <a:ext cx="5834743" cy="1081315"/>
              </a:xfrm>
              <a:prstGeom prst="rect">
                <a:avLst/>
              </a:prstGeom>
              <a:solidFill>
                <a:srgbClr val="0096A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48622" name="等腰三角形 50"/>
              <p:cNvSpPr>
                <a:spLocks noChangeArrowheads="1"/>
              </p:cNvSpPr>
              <p:nvPr/>
            </p:nvSpPr>
            <p:spPr bwMode="auto">
              <a:xfrm rot="10800000">
                <a:off x="0" y="0"/>
                <a:ext cx="1023552" cy="1081995"/>
              </a:xfrm>
              <a:prstGeom prst="triangle">
                <a:avLst>
                  <a:gd name="adj" fmla="val 80824"/>
                </a:avLst>
              </a:prstGeom>
              <a:solidFill>
                <a:srgbClr val="0096A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  <p:sp>
            <p:nvSpPr>
              <p:cNvPr id="1048623" name="等腰三角形 51"/>
              <p:cNvSpPr>
                <a:spLocks noChangeArrowheads="1"/>
              </p:cNvSpPr>
              <p:nvPr/>
            </p:nvSpPr>
            <p:spPr bwMode="auto">
              <a:xfrm>
                <a:off x="191808" y="1361"/>
                <a:ext cx="1660286" cy="1080635"/>
              </a:xfrm>
              <a:prstGeom prst="triangle">
                <a:avLst>
                  <a:gd name="adj" fmla="val 49620"/>
                </a:avLst>
              </a:prstGeom>
              <a:solidFill>
                <a:srgbClr val="0096A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altLang="zh-CN">
                  <a:solidFill>
                    <a:srgbClr val="FFFFFF"/>
                  </a:solidFill>
                  <a:latin typeface="宋体" panose="02010600030101010101" pitchFamily="2" charset="-122"/>
                  <a:sym typeface="宋体" panose="02010600030101010101" pitchFamily="2" charset="-122"/>
                </a:endParaRPr>
              </a:p>
            </p:txBody>
          </p:sp>
        </p:grpSp>
        <p:sp>
          <p:nvSpPr>
            <p:cNvPr id="1048624" name="等腰三角形 53"/>
            <p:cNvSpPr>
              <a:spLocks noChangeArrowheads="1"/>
            </p:cNvSpPr>
            <p:nvPr/>
          </p:nvSpPr>
          <p:spPr bwMode="auto">
            <a:xfrm>
              <a:off x="0" y="0"/>
              <a:ext cx="178223" cy="234058"/>
            </a:xfrm>
            <a:prstGeom prst="triangle">
              <a:avLst>
                <a:gd name="adj" fmla="val 77644"/>
              </a:avLst>
            </a:prstGeom>
            <a:solidFill>
              <a:srgbClr val="00637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48625" name="等腰三角形 54"/>
            <p:cNvSpPr>
              <a:spLocks noChangeArrowheads="1"/>
            </p:cNvSpPr>
            <p:nvPr/>
          </p:nvSpPr>
          <p:spPr bwMode="auto">
            <a:xfrm rot="10800000">
              <a:off x="191809" y="1313553"/>
              <a:ext cx="212834" cy="145879"/>
            </a:xfrm>
            <a:prstGeom prst="triangle">
              <a:avLst>
                <a:gd name="adj" fmla="val 0"/>
              </a:avLst>
            </a:prstGeom>
            <a:solidFill>
              <a:srgbClr val="006370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48626" name="文本框 56"/>
          <p:cNvSpPr>
            <a:spLocks noChangeArrowheads="1"/>
          </p:cNvSpPr>
          <p:nvPr/>
        </p:nvSpPr>
        <p:spPr bwMode="auto">
          <a:xfrm>
            <a:off x="7708900" y="2578100"/>
            <a:ext cx="3611880" cy="99314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60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6000" b="1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27" name="Freeform 30"/>
          <p:cNvSpPr>
            <a:spLocks noEditPoints="1" noChangeArrowheads="1"/>
          </p:cNvSpPr>
          <p:nvPr/>
        </p:nvSpPr>
        <p:spPr bwMode="auto">
          <a:xfrm>
            <a:off x="6696075" y="2819400"/>
            <a:ext cx="738188" cy="533400"/>
          </a:xfrm>
          <a:custGeom>
            <a:avLst/>
            <a:gdLst>
              <a:gd name="T0" fmla="*/ 47 w 165"/>
              <a:gd name="T1" fmla="*/ 57 h 121"/>
              <a:gd name="T2" fmla="*/ 60 w 165"/>
              <a:gd name="T3" fmla="*/ 82 h 121"/>
              <a:gd name="T4" fmla="*/ 98 w 165"/>
              <a:gd name="T5" fmla="*/ 78 h 121"/>
              <a:gd name="T6" fmla="*/ 104 w 165"/>
              <a:gd name="T7" fmla="*/ 68 h 121"/>
              <a:gd name="T8" fmla="*/ 77 w 165"/>
              <a:gd name="T9" fmla="*/ 28 h 121"/>
              <a:gd name="T10" fmla="*/ 141 w 165"/>
              <a:gd name="T11" fmla="*/ 121 h 121"/>
              <a:gd name="T12" fmla="*/ 117 w 165"/>
              <a:gd name="T13" fmla="*/ 91 h 121"/>
              <a:gd name="T14" fmla="*/ 77 w 165"/>
              <a:gd name="T15" fmla="*/ 94 h 121"/>
              <a:gd name="T16" fmla="*/ 30 w 165"/>
              <a:gd name="T17" fmla="*/ 115 h 121"/>
              <a:gd name="T18" fmla="*/ 30 w 165"/>
              <a:gd name="T19" fmla="*/ 55 h 121"/>
              <a:gd name="T20" fmla="*/ 43 w 165"/>
              <a:gd name="T21" fmla="*/ 45 h 121"/>
              <a:gd name="T22" fmla="*/ 34 w 165"/>
              <a:gd name="T23" fmla="*/ 39 h 121"/>
              <a:gd name="T24" fmla="*/ 5 w 165"/>
              <a:gd name="T25" fmla="*/ 24 h 121"/>
              <a:gd name="T26" fmla="*/ 42 w 165"/>
              <a:gd name="T27" fmla="*/ 24 h 121"/>
              <a:gd name="T28" fmla="*/ 50 w 165"/>
              <a:gd name="T29" fmla="*/ 32 h 121"/>
              <a:gd name="T30" fmla="*/ 104 w 165"/>
              <a:gd name="T31" fmla="*/ 33 h 121"/>
              <a:gd name="T32" fmla="*/ 110 w 165"/>
              <a:gd name="T33" fmla="*/ 24 h 121"/>
              <a:gd name="T34" fmla="*/ 159 w 165"/>
              <a:gd name="T35" fmla="*/ 24 h 121"/>
              <a:gd name="T36" fmla="*/ 118 w 165"/>
              <a:gd name="T37" fmla="*/ 42 h 121"/>
              <a:gd name="T38" fmla="*/ 113 w 165"/>
              <a:gd name="T39" fmla="*/ 57 h 121"/>
              <a:gd name="T40" fmla="*/ 125 w 165"/>
              <a:gd name="T41" fmla="*/ 79 h 121"/>
              <a:gd name="T42" fmla="*/ 165 w 165"/>
              <a:gd name="T43" fmla="*/ 97 h 121"/>
              <a:gd name="T44" fmla="*/ 41 w 165"/>
              <a:gd name="T45" fmla="*/ 64 h 121"/>
              <a:gd name="T46" fmla="*/ 7 w 165"/>
              <a:gd name="T47" fmla="*/ 85 h 121"/>
              <a:gd name="T48" fmla="*/ 53 w 165"/>
              <a:gd name="T49" fmla="*/ 85 h 121"/>
              <a:gd name="T50" fmla="*/ 116 w 165"/>
              <a:gd name="T51" fmla="*/ 27 h 121"/>
              <a:gd name="T52" fmla="*/ 123 w 165"/>
              <a:gd name="T53" fmla="*/ 39 h 121"/>
              <a:gd name="T54" fmla="*/ 153 w 165"/>
              <a:gd name="T55" fmla="*/ 24 h 121"/>
              <a:gd name="T56" fmla="*/ 116 w 165"/>
              <a:gd name="T57" fmla="*/ 24 h 121"/>
              <a:gd name="T58" fmla="*/ 23 w 165"/>
              <a:gd name="T59" fmla="*/ 12 h 121"/>
              <a:gd name="T60" fmla="*/ 23 w 165"/>
              <a:gd name="T61" fmla="*/ 37 h 121"/>
              <a:gd name="T62" fmla="*/ 28 w 165"/>
              <a:gd name="T63" fmla="*/ 27 h 121"/>
              <a:gd name="T64" fmla="*/ 158 w 165"/>
              <a:gd name="T65" fmla="*/ 97 h 121"/>
              <a:gd name="T66" fmla="*/ 123 w 165"/>
              <a:gd name="T67" fmla="*/ 97 h 121"/>
              <a:gd name="T68" fmla="*/ 158 w 165"/>
              <a:gd name="T69" fmla="*/ 97 h 12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65"/>
              <a:gd name="T106" fmla="*/ 0 h 121"/>
              <a:gd name="T107" fmla="*/ 165 w 165"/>
              <a:gd name="T108" fmla="*/ 121 h 12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65" h="121">
                <a:moveTo>
                  <a:pt x="77" y="28"/>
                </a:moveTo>
                <a:cubicBezTo>
                  <a:pt x="61" y="28"/>
                  <a:pt x="47" y="41"/>
                  <a:pt x="47" y="57"/>
                </a:cubicBezTo>
                <a:cubicBezTo>
                  <a:pt x="47" y="58"/>
                  <a:pt x="47" y="59"/>
                  <a:pt x="48" y="60"/>
                </a:cubicBezTo>
                <a:cubicBezTo>
                  <a:pt x="55" y="65"/>
                  <a:pt x="59" y="73"/>
                  <a:pt x="60" y="82"/>
                </a:cubicBezTo>
                <a:cubicBezTo>
                  <a:pt x="65" y="85"/>
                  <a:pt x="71" y="87"/>
                  <a:pt x="77" y="87"/>
                </a:cubicBezTo>
                <a:cubicBezTo>
                  <a:pt x="85" y="87"/>
                  <a:pt x="92" y="83"/>
                  <a:pt x="98" y="78"/>
                </a:cubicBezTo>
                <a:cubicBezTo>
                  <a:pt x="97" y="76"/>
                  <a:pt x="97" y="73"/>
                  <a:pt x="98" y="71"/>
                </a:cubicBezTo>
                <a:cubicBezTo>
                  <a:pt x="100" y="69"/>
                  <a:pt x="102" y="68"/>
                  <a:pt x="104" y="68"/>
                </a:cubicBezTo>
                <a:cubicBezTo>
                  <a:pt x="105" y="65"/>
                  <a:pt x="106" y="61"/>
                  <a:pt x="106" y="57"/>
                </a:cubicBezTo>
                <a:cubicBezTo>
                  <a:pt x="106" y="41"/>
                  <a:pt x="93" y="28"/>
                  <a:pt x="77" y="28"/>
                </a:cubicBezTo>
                <a:moveTo>
                  <a:pt x="165" y="97"/>
                </a:moveTo>
                <a:cubicBezTo>
                  <a:pt x="165" y="111"/>
                  <a:pt x="154" y="121"/>
                  <a:pt x="141" y="121"/>
                </a:cubicBezTo>
                <a:cubicBezTo>
                  <a:pt x="127" y="121"/>
                  <a:pt x="116" y="111"/>
                  <a:pt x="116" y="97"/>
                </a:cubicBezTo>
                <a:cubicBezTo>
                  <a:pt x="116" y="95"/>
                  <a:pt x="117" y="93"/>
                  <a:pt x="117" y="91"/>
                </a:cubicBezTo>
                <a:cubicBezTo>
                  <a:pt x="115" y="90"/>
                  <a:pt x="106" y="84"/>
                  <a:pt x="103" y="83"/>
                </a:cubicBezTo>
                <a:cubicBezTo>
                  <a:pt x="96" y="90"/>
                  <a:pt x="87" y="94"/>
                  <a:pt x="77" y="94"/>
                </a:cubicBezTo>
                <a:cubicBezTo>
                  <a:pt x="71" y="94"/>
                  <a:pt x="65" y="92"/>
                  <a:pt x="60" y="90"/>
                </a:cubicBezTo>
                <a:cubicBezTo>
                  <a:pt x="58" y="104"/>
                  <a:pt x="45" y="115"/>
                  <a:pt x="30" y="115"/>
                </a:cubicBezTo>
                <a:cubicBezTo>
                  <a:pt x="13" y="115"/>
                  <a:pt x="0" y="102"/>
                  <a:pt x="0" y="85"/>
                </a:cubicBezTo>
                <a:cubicBezTo>
                  <a:pt x="0" y="68"/>
                  <a:pt x="13" y="55"/>
                  <a:pt x="30" y="55"/>
                </a:cubicBezTo>
                <a:cubicBezTo>
                  <a:pt x="34" y="55"/>
                  <a:pt x="37" y="55"/>
                  <a:pt x="40" y="56"/>
                </a:cubicBezTo>
                <a:cubicBezTo>
                  <a:pt x="40" y="52"/>
                  <a:pt x="41" y="48"/>
                  <a:pt x="43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34" y="39"/>
                  <a:pt x="34" y="39"/>
                  <a:pt x="34" y="39"/>
                </a:cubicBezTo>
                <a:cubicBezTo>
                  <a:pt x="31" y="41"/>
                  <a:pt x="27" y="43"/>
                  <a:pt x="23" y="43"/>
                </a:cubicBezTo>
                <a:cubicBezTo>
                  <a:pt x="13" y="43"/>
                  <a:pt x="5" y="34"/>
                  <a:pt x="5" y="24"/>
                </a:cubicBezTo>
                <a:cubicBezTo>
                  <a:pt x="5" y="14"/>
                  <a:pt x="13" y="6"/>
                  <a:pt x="23" y="6"/>
                </a:cubicBezTo>
                <a:cubicBezTo>
                  <a:pt x="34" y="6"/>
                  <a:pt x="42" y="14"/>
                  <a:pt x="42" y="24"/>
                </a:cubicBezTo>
                <a:cubicBezTo>
                  <a:pt x="42" y="25"/>
                  <a:pt x="42" y="26"/>
                  <a:pt x="42" y="27"/>
                </a:cubicBezTo>
                <a:cubicBezTo>
                  <a:pt x="50" y="32"/>
                  <a:pt x="50" y="32"/>
                  <a:pt x="50" y="32"/>
                </a:cubicBezTo>
                <a:cubicBezTo>
                  <a:pt x="57" y="25"/>
                  <a:pt x="66" y="21"/>
                  <a:pt x="77" y="21"/>
                </a:cubicBezTo>
                <a:cubicBezTo>
                  <a:pt x="88" y="21"/>
                  <a:pt x="98" y="26"/>
                  <a:pt x="104" y="33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0" y="28"/>
                  <a:pt x="110" y="26"/>
                  <a:pt x="110" y="24"/>
                </a:cubicBezTo>
                <a:cubicBezTo>
                  <a:pt x="110" y="11"/>
                  <a:pt x="121" y="0"/>
                  <a:pt x="135" y="0"/>
                </a:cubicBezTo>
                <a:cubicBezTo>
                  <a:pt x="148" y="0"/>
                  <a:pt x="159" y="11"/>
                  <a:pt x="159" y="24"/>
                </a:cubicBezTo>
                <a:cubicBezTo>
                  <a:pt x="159" y="38"/>
                  <a:pt x="148" y="49"/>
                  <a:pt x="135" y="49"/>
                </a:cubicBezTo>
                <a:cubicBezTo>
                  <a:pt x="128" y="49"/>
                  <a:pt x="122" y="46"/>
                  <a:pt x="118" y="42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3" y="49"/>
                  <a:pt x="113" y="53"/>
                  <a:pt x="113" y="57"/>
                </a:cubicBezTo>
                <a:cubicBezTo>
                  <a:pt x="113" y="62"/>
                  <a:pt x="112" y="66"/>
                  <a:pt x="111" y="70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5"/>
                  <a:pt x="135" y="73"/>
                  <a:pt x="141" y="73"/>
                </a:cubicBezTo>
                <a:cubicBezTo>
                  <a:pt x="154" y="73"/>
                  <a:pt x="165" y="84"/>
                  <a:pt x="165" y="97"/>
                </a:cubicBezTo>
                <a:moveTo>
                  <a:pt x="53" y="85"/>
                </a:moveTo>
                <a:cubicBezTo>
                  <a:pt x="53" y="76"/>
                  <a:pt x="48" y="68"/>
                  <a:pt x="41" y="64"/>
                </a:cubicBezTo>
                <a:cubicBezTo>
                  <a:pt x="38" y="63"/>
                  <a:pt x="34" y="62"/>
                  <a:pt x="30" y="62"/>
                </a:cubicBezTo>
                <a:cubicBezTo>
                  <a:pt x="17" y="62"/>
                  <a:pt x="7" y="72"/>
                  <a:pt x="7" y="85"/>
                </a:cubicBezTo>
                <a:cubicBezTo>
                  <a:pt x="7" y="98"/>
                  <a:pt x="17" y="108"/>
                  <a:pt x="30" y="108"/>
                </a:cubicBezTo>
                <a:cubicBezTo>
                  <a:pt x="43" y="108"/>
                  <a:pt x="53" y="98"/>
                  <a:pt x="53" y="85"/>
                </a:cubicBezTo>
                <a:close/>
                <a:moveTo>
                  <a:pt x="116" y="24"/>
                </a:moveTo>
                <a:cubicBezTo>
                  <a:pt x="116" y="25"/>
                  <a:pt x="116" y="26"/>
                  <a:pt x="116" y="27"/>
                </a:cubicBezTo>
                <a:cubicBezTo>
                  <a:pt x="119" y="26"/>
                  <a:pt x="123" y="27"/>
                  <a:pt x="125" y="30"/>
                </a:cubicBezTo>
                <a:cubicBezTo>
                  <a:pt x="126" y="33"/>
                  <a:pt x="126" y="37"/>
                  <a:pt x="123" y="39"/>
                </a:cubicBezTo>
                <a:cubicBezTo>
                  <a:pt x="126" y="41"/>
                  <a:pt x="130" y="43"/>
                  <a:pt x="135" y="43"/>
                </a:cubicBezTo>
                <a:cubicBezTo>
                  <a:pt x="145" y="43"/>
                  <a:pt x="153" y="35"/>
                  <a:pt x="153" y="24"/>
                </a:cubicBezTo>
                <a:cubicBezTo>
                  <a:pt x="153" y="14"/>
                  <a:pt x="145" y="6"/>
                  <a:pt x="135" y="6"/>
                </a:cubicBezTo>
                <a:cubicBezTo>
                  <a:pt x="124" y="6"/>
                  <a:pt x="116" y="14"/>
                  <a:pt x="116" y="24"/>
                </a:cubicBezTo>
                <a:moveTo>
                  <a:pt x="36" y="24"/>
                </a:moveTo>
                <a:cubicBezTo>
                  <a:pt x="36" y="17"/>
                  <a:pt x="30" y="12"/>
                  <a:pt x="23" y="12"/>
                </a:cubicBezTo>
                <a:cubicBezTo>
                  <a:pt x="17" y="12"/>
                  <a:pt x="11" y="17"/>
                  <a:pt x="11" y="24"/>
                </a:cubicBezTo>
                <a:cubicBezTo>
                  <a:pt x="11" y="31"/>
                  <a:pt x="17" y="37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7" y="33"/>
                  <a:pt x="27" y="30"/>
                  <a:pt x="28" y="27"/>
                </a:cubicBezTo>
                <a:cubicBezTo>
                  <a:pt x="30" y="25"/>
                  <a:pt x="33" y="24"/>
                  <a:pt x="36" y="24"/>
                </a:cubicBezTo>
                <a:moveTo>
                  <a:pt x="158" y="97"/>
                </a:moveTo>
                <a:cubicBezTo>
                  <a:pt x="158" y="87"/>
                  <a:pt x="150" y="79"/>
                  <a:pt x="141" y="79"/>
                </a:cubicBezTo>
                <a:cubicBezTo>
                  <a:pt x="131" y="79"/>
                  <a:pt x="123" y="87"/>
                  <a:pt x="123" y="97"/>
                </a:cubicBezTo>
                <a:cubicBezTo>
                  <a:pt x="123" y="107"/>
                  <a:pt x="131" y="115"/>
                  <a:pt x="141" y="115"/>
                </a:cubicBezTo>
                <a:cubicBezTo>
                  <a:pt x="150" y="115"/>
                  <a:pt x="158" y="107"/>
                  <a:pt x="158" y="97"/>
                </a:cubicBezTo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miter lim="800000"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0E2C9-FC12-477D-B251-BB9E6E456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19" y="4313561"/>
            <a:ext cx="353599" cy="3414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B8938F-AF9F-47A0-83E3-A15E9138D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18" y="4969198"/>
            <a:ext cx="353599" cy="3414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469FF4-8C85-47A4-9596-5D65736B0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17" y="5617739"/>
            <a:ext cx="353599" cy="341406"/>
          </a:xfrm>
          <a:prstGeom prst="rect">
            <a:avLst/>
          </a:prstGeom>
        </p:spPr>
      </p:pic>
      <p:sp>
        <p:nvSpPr>
          <p:cNvPr id="44" name="矩形 60">
            <a:extLst>
              <a:ext uri="{FF2B5EF4-FFF2-40B4-BE49-F238E27FC236}">
                <a16:creationId xmlns:a16="http://schemas.microsoft.com/office/drawing/2014/main" id="{223EC7F0-91E7-4353-8656-0C3F1EF38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3998" y="6283819"/>
            <a:ext cx="1553374" cy="33855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101A2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1600" b="1" dirty="0">
              <a:solidFill>
                <a:srgbClr val="101A2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434FBC6-3D45-4280-8A4D-A9E654E7B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217" y="6283819"/>
            <a:ext cx="353599" cy="34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38FDD0-2A3F-464F-A44F-4A5DE3B062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25" y="-14288"/>
            <a:ext cx="261937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1088885" y="1166324"/>
            <a:ext cx="9561653" cy="70057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ini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menggunakan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software 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3"/>
              </a:rPr>
              <a:t>Tableau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yang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memudahkan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untuk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memvisualisasikan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data.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Berikut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tampilan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dataset pada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halaman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utama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tableau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dengan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import dataset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terlebih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4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dahulu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4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A17B6AC-C363-4DE7-BC5D-3068EF3F8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5" t="33136" r="-284" b="9250"/>
          <a:stretch/>
        </p:blipFill>
        <p:spPr>
          <a:xfrm>
            <a:off x="812360" y="2005987"/>
            <a:ext cx="10198794" cy="4203084"/>
          </a:xfrm>
          <a:prstGeom prst="rect">
            <a:avLst/>
          </a:prstGeom>
        </p:spPr>
      </p:pic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4784" y="729660"/>
            <a:ext cx="4902432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</a:p>
        </p:txBody>
      </p:sp>
    </p:spTree>
    <p:extLst>
      <p:ext uri="{BB962C8B-B14F-4D97-AF65-F5344CB8AC3E}">
        <p14:creationId xmlns:p14="http://schemas.microsoft.com/office/powerpoint/2010/main" val="237082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84" y="939251"/>
            <a:ext cx="909975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Central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merupakan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area yang paling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banyak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kasus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kriminal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75CCF-609C-40AA-AD84-7DF714FD53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b="5756"/>
          <a:stretch/>
        </p:blipFill>
        <p:spPr>
          <a:xfrm>
            <a:off x="1221658" y="1527414"/>
            <a:ext cx="9748683" cy="4609621"/>
          </a:xfrm>
          <a:prstGeom prst="rect">
            <a:avLst/>
          </a:prstGeom>
        </p:spPr>
      </p:pic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22" y="645170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AREA NUMBER/AREA NAME – CRIME CD</a:t>
            </a:r>
          </a:p>
        </p:txBody>
      </p:sp>
    </p:spTree>
    <p:extLst>
      <p:ext uri="{BB962C8B-B14F-4D97-AF65-F5344CB8AC3E}">
        <p14:creationId xmlns:p14="http://schemas.microsoft.com/office/powerpoint/2010/main" val="4032287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84" y="1144794"/>
            <a:ext cx="909975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IC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merupakan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status yang paling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banyak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kasus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kriminal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22" y="645170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STATUS – CRIME 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3FC76-173C-4967-8850-B483AFD834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b="5756"/>
          <a:stretch/>
        </p:blipFill>
        <p:spPr>
          <a:xfrm>
            <a:off x="1352715" y="1794727"/>
            <a:ext cx="9480692" cy="448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7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008" y="1459582"/>
            <a:ext cx="9518106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Single Family Dwelling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merupakan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premis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yang paling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banyak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kasus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kriminal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22" y="645170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PREMIS DESC – CRIME 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33FD65-2F82-46F7-913B-87444D19EA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8" b="10420"/>
          <a:stretch/>
        </p:blipFill>
        <p:spPr>
          <a:xfrm>
            <a:off x="557224" y="2427381"/>
            <a:ext cx="10622031" cy="378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24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84" y="1373389"/>
            <a:ext cx="909975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STRONG ARM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merupakan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senjata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yang paling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banyak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kasus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kriminal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22" y="865357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WEAPON DESC – WEAPON USED CD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F47823-2BA3-431D-A8A7-444969ED36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8" b="10420"/>
          <a:stretch/>
        </p:blipFill>
        <p:spPr>
          <a:xfrm>
            <a:off x="556412" y="2381045"/>
            <a:ext cx="10639754" cy="37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05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95" y="1261189"/>
            <a:ext cx="6074132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Sebelum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2023 RPTD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mengalami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kenaikan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dan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setelah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2023 RPTD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mengalami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penurunan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22" y="822243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DATE RPTD –  NO RPTD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F79BD-990B-4CEA-97E5-FF9E4116B1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8" b="10420"/>
          <a:stretch/>
        </p:blipFill>
        <p:spPr>
          <a:xfrm>
            <a:off x="475202" y="2336800"/>
            <a:ext cx="10633587" cy="379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4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矩形 6">
            <a:extLst>
              <a:ext uri="{FF2B5EF4-FFF2-40B4-BE49-F238E27FC236}">
                <a16:creationId xmlns:a16="http://schemas.microsoft.com/office/drawing/2014/main" id="{DDB61CEF-6378-4F1A-8554-2D012298A1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184" y="1433274"/>
            <a:ext cx="909975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VEHICLE - STOLEN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merupakan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jenis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kasus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yang paling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banyak</a:t>
            </a:r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CN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5222" y="645170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CRIME CD DESC – CRIME CD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97806-AE10-4A56-B9C0-1740C87249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58" b="10420"/>
          <a:stretch/>
        </p:blipFill>
        <p:spPr>
          <a:xfrm>
            <a:off x="556412" y="2382889"/>
            <a:ext cx="10650538" cy="379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5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487" y="69695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3480F-463C-4453-9BB4-A498343E3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829" y="604277"/>
            <a:ext cx="7522342" cy="563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326999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5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矩形 6">
            <a:extLst>
              <a:ext uri="{FF2B5EF4-FFF2-40B4-BE49-F238E27FC236}">
                <a16:creationId xmlns:a16="http://schemas.microsoft.com/office/drawing/2014/main" id="{E9BEE646-D30A-4A9D-8848-8BB60E9EF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487" y="61196"/>
            <a:ext cx="5295678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28700-1874-45D2-8E0B-65F9B82BB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006" y="626779"/>
            <a:ext cx="7109987" cy="56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68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53" name="图片 3"/>
          <p:cNvPicPr>
            <a:picLocks noChangeAspect="1" noChangeArrowheads="1"/>
          </p:cNvPicPr>
          <p:nvPr/>
        </p:nvPicPr>
        <p:blipFill>
          <a:blip r:embed="rId3"/>
          <a:srcRect l="38405" t="14911" r="7100" b="31285"/>
          <a:stretch>
            <a:fillRect/>
          </a:stretch>
        </p:blipFill>
        <p:spPr bwMode="auto">
          <a:xfrm>
            <a:off x="587375" y="2455863"/>
            <a:ext cx="5969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586" name="矩形 5"/>
          <p:cNvSpPr>
            <a:spLocks noChangeArrowheads="1"/>
          </p:cNvSpPr>
          <p:nvPr/>
        </p:nvSpPr>
        <p:spPr bwMode="auto">
          <a:xfrm>
            <a:off x="1817425" y="2375724"/>
            <a:ext cx="8557151" cy="86177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5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THANKS FOR LISENNING!</a:t>
            </a:r>
          </a:p>
        </p:txBody>
      </p:sp>
      <p:sp>
        <p:nvSpPr>
          <p:cNvPr id="1048587" name="矩形 6"/>
          <p:cNvSpPr>
            <a:spLocks noChangeArrowheads="1"/>
          </p:cNvSpPr>
          <p:nvPr/>
        </p:nvSpPr>
        <p:spPr bwMode="auto">
          <a:xfrm>
            <a:off x="4115005" y="4298821"/>
            <a:ext cx="3961990" cy="495300"/>
          </a:xfrm>
          <a:prstGeom prst="rect">
            <a:avLst/>
          </a:prstGeom>
          <a:noFill/>
          <a:ln w="254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9" name="文本框 8"/>
          <p:cNvSpPr>
            <a:spLocks noChangeArrowheads="1"/>
          </p:cNvSpPr>
          <p:nvPr/>
        </p:nvSpPr>
        <p:spPr bwMode="auto">
          <a:xfrm>
            <a:off x="4759568" y="4346416"/>
            <a:ext cx="267286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SEE YOU NEXT TIME!</a:t>
            </a:r>
            <a:endParaRPr lang="zh-CN" altLang="en-US" sz="2000" dirty="0">
              <a:solidFill>
                <a:schemeClr val="bg1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48591" name="文本框 10"/>
          <p:cNvSpPr>
            <a:spLocks noChangeArrowheads="1"/>
          </p:cNvSpPr>
          <p:nvPr/>
        </p:nvSpPr>
        <p:spPr bwMode="auto">
          <a:xfrm>
            <a:off x="864186" y="694070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2" name="文本框 11"/>
          <p:cNvSpPr>
            <a:spLocks noChangeArrowheads="1"/>
          </p:cNvSpPr>
          <p:nvPr/>
        </p:nvSpPr>
        <p:spPr bwMode="auto">
          <a:xfrm>
            <a:off x="10441299" y="694070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3" name="文本框 12"/>
          <p:cNvSpPr>
            <a:spLocks noChangeArrowheads="1"/>
          </p:cNvSpPr>
          <p:nvPr/>
        </p:nvSpPr>
        <p:spPr bwMode="auto">
          <a:xfrm>
            <a:off x="3012428" y="694070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4" name="文本框 13"/>
          <p:cNvSpPr>
            <a:spLocks noChangeArrowheads="1"/>
          </p:cNvSpPr>
          <p:nvPr/>
        </p:nvSpPr>
        <p:spPr bwMode="auto">
          <a:xfrm>
            <a:off x="5278491" y="694070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5" name="文本框 14"/>
          <p:cNvSpPr>
            <a:spLocks noChangeArrowheads="1"/>
          </p:cNvSpPr>
          <p:nvPr/>
        </p:nvSpPr>
        <p:spPr bwMode="auto">
          <a:xfrm>
            <a:off x="7871117" y="694070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597" name="文本框 18"/>
          <p:cNvSpPr>
            <a:spLocks noChangeArrowheads="1"/>
          </p:cNvSpPr>
          <p:nvPr/>
        </p:nvSpPr>
        <p:spPr bwMode="auto">
          <a:xfrm>
            <a:off x="5244827" y="5937281"/>
            <a:ext cx="1696298" cy="2616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F2F2F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HERE PORTOFOLIO MORE</a:t>
            </a:r>
            <a:endParaRPr lang="zh-CN" altLang="en-US" sz="1100" b="1" dirty="0">
              <a:solidFill>
                <a:srgbClr val="F2F2F2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48598" name="文本框 36"/>
          <p:cNvSpPr>
            <a:spLocks noChangeArrowheads="1"/>
          </p:cNvSpPr>
          <p:nvPr/>
        </p:nvSpPr>
        <p:spPr bwMode="auto">
          <a:xfrm>
            <a:off x="5162070" y="6507163"/>
            <a:ext cx="1904688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>
                <a:solidFill>
                  <a:srgbClr val="0096A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  <a:hlinkClick r:id="rId4"/>
              </a:rPr>
              <a:t>PORTOFOLIO WEBSITE</a:t>
            </a:r>
            <a:endParaRPr lang="zh-CN" altLang="en-US" sz="1100" b="1" dirty="0">
              <a:solidFill>
                <a:srgbClr val="0096A9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pic>
        <p:nvPicPr>
          <p:cNvPr id="2097160" name="图片 37"/>
          <p:cNvPicPr>
            <a:picLocks noChangeAspect="1" noChangeArrowheads="1"/>
          </p:cNvPicPr>
          <p:nvPr/>
        </p:nvPicPr>
        <p:blipFill>
          <a:blip r:embed="rId5"/>
          <a:srcRect l="31093" t="1550" r="39775"/>
          <a:stretch>
            <a:fillRect/>
          </a:stretch>
        </p:blipFill>
        <p:spPr bwMode="auto">
          <a:xfrm>
            <a:off x="6004159" y="6126743"/>
            <a:ext cx="188913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AC3134-EEC2-4E2F-A8AC-1D59B1913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1007725" y="2455863"/>
            <a:ext cx="597460" cy="585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5F0405-1652-4353-8C53-4CF16E1B7102}"/>
              </a:ext>
            </a:extLst>
          </p:cNvPr>
          <p:cNvSpPr/>
          <p:nvPr/>
        </p:nvSpPr>
        <p:spPr>
          <a:xfrm>
            <a:off x="2756974" y="5187033"/>
            <a:ext cx="66720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Muhammad Aziz Habiburrahim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47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3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1588"/>
            <a:ext cx="7469188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8" name="菱形 23"/>
          <p:cNvSpPr>
            <a:spLocks noChangeArrowheads="1"/>
          </p:cNvSpPr>
          <p:nvPr/>
        </p:nvSpPr>
        <p:spPr bwMode="auto">
          <a:xfrm>
            <a:off x="1546225" y="2524125"/>
            <a:ext cx="1344613" cy="1343025"/>
          </a:xfrm>
          <a:prstGeom prst="diamond">
            <a:avLst/>
          </a:prstGeom>
          <a:solidFill>
            <a:srgbClr val="DDDCE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29" name="菱形 14"/>
          <p:cNvSpPr>
            <a:spLocks noChangeArrowheads="1"/>
          </p:cNvSpPr>
          <p:nvPr/>
        </p:nvSpPr>
        <p:spPr bwMode="auto">
          <a:xfrm>
            <a:off x="3222625" y="5457825"/>
            <a:ext cx="1344613" cy="1344613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95" name="图片 22"/>
          <p:cNvPicPr>
            <a:picLocks noChangeAspect="1" noChangeArrowheads="1"/>
          </p:cNvPicPr>
          <p:nvPr/>
        </p:nvPicPr>
        <p:blipFill>
          <a:blip r:embed="rId3"/>
          <a:srcRect l="21875" r="21875"/>
          <a:stretch>
            <a:fillRect/>
          </a:stretch>
        </p:blipFill>
        <p:spPr bwMode="auto">
          <a:xfrm rot="2688078">
            <a:off x="692150" y="1182688"/>
            <a:ext cx="1939925" cy="19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6" name="图片 21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69992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图片 18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25288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菱形 13"/>
          <p:cNvSpPr>
            <a:spLocks noChangeArrowheads="1"/>
          </p:cNvSpPr>
          <p:nvPr/>
        </p:nvSpPr>
        <p:spPr bwMode="auto">
          <a:xfrm>
            <a:off x="80963" y="5459413"/>
            <a:ext cx="1344612" cy="1344612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2" name="椭圆 24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E3E404"/>
          </a:solidFill>
          <a:ln w="12700" cap="flat" cmpd="sng">
            <a:solidFill>
              <a:srgbClr val="E3E404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3" name="椭圆 25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4" name="椭圆 26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5" name="椭圆 27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6" name="椭圆 28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0" name="组合 19"/>
          <p:cNvGrpSpPr/>
          <p:nvPr/>
        </p:nvGrpSpPr>
        <p:grpSpPr bwMode="auto">
          <a:xfrm>
            <a:off x="5167325" y="158214"/>
            <a:ext cx="2165337" cy="1108075"/>
            <a:chOff x="-184791" y="0"/>
            <a:chExt cx="2165539" cy="1108893"/>
          </a:xfrm>
        </p:grpSpPr>
        <p:sp>
          <p:nvSpPr>
            <p:cNvPr id="1048637" name="矩形 30"/>
            <p:cNvSpPr>
              <a:spLocks noChangeArrowheads="1"/>
            </p:cNvSpPr>
            <p:nvPr/>
          </p:nvSpPr>
          <p:spPr bwMode="auto">
            <a:xfrm>
              <a:off x="-184791" y="0"/>
              <a:ext cx="2165539" cy="5236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DDDC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OVERVIEW</a:t>
              </a:r>
              <a:endParaRPr lang="zh-CN" altLang="en-US" sz="2800" b="1" dirty="0">
                <a:solidFill>
                  <a:srgbClr val="DDD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638" name="Freeform 73"/>
            <p:cNvSpPr>
              <a:spLocks noEditPoints="1" noChangeArrowheads="1"/>
            </p:cNvSpPr>
            <p:nvPr/>
          </p:nvSpPr>
          <p:spPr bwMode="auto">
            <a:xfrm>
              <a:off x="650264" y="537363"/>
              <a:ext cx="592035" cy="571530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78"/>
                <a:gd name="T172" fmla="*/ 0 h 2201"/>
                <a:gd name="T173" fmla="*/ 2278 w 2278"/>
                <a:gd name="T174" fmla="*/ 2201 h 220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E3E404"/>
            </a:solidFill>
            <a:ln>
              <a:noFill/>
            </a:ln>
          </p:spPr>
          <p:txBody>
            <a:bodyPr lIns="82305" tIns="41153" rIns="82305" bIns="41153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048640" name="矩形 36"/>
          <p:cNvSpPr>
            <a:spLocks noChangeArrowheads="1"/>
          </p:cNvSpPr>
          <p:nvPr/>
        </p:nvSpPr>
        <p:spPr bwMode="auto">
          <a:xfrm>
            <a:off x="1496614" y="5929283"/>
            <a:ext cx="1598964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222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2000" b="1" dirty="0">
              <a:solidFill>
                <a:srgbClr val="1222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1" name="Freeform 73"/>
          <p:cNvSpPr>
            <a:spLocks noEditPoints="1" noChangeArrowheads="1"/>
          </p:cNvSpPr>
          <p:nvPr/>
        </p:nvSpPr>
        <p:spPr bwMode="auto">
          <a:xfrm>
            <a:off x="457200" y="5843588"/>
            <a:ext cx="590550" cy="571500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278"/>
              <a:gd name="T172" fmla="*/ 0 h 2201"/>
              <a:gd name="T173" fmla="*/ 2278 w 2278"/>
              <a:gd name="T174" fmla="*/ 2201 h 220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122236"/>
          </a:solidFill>
          <a:ln>
            <a:noFill/>
          </a:ln>
        </p:spPr>
        <p:txBody>
          <a:bodyPr lIns="82305" tIns="41153" rIns="82305" bIns="41153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0443-71E3-4202-AB72-1B3F205A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68" y="3973513"/>
            <a:ext cx="4237087" cy="423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01538-3B02-4FC2-8697-F92F30B699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626" y="5058831"/>
            <a:ext cx="2621507" cy="17436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D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812360" y="1112091"/>
            <a:ext cx="209550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DATASET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273651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矩形 6">
            <a:extLst>
              <a:ext uri="{FF2B5EF4-FFF2-40B4-BE49-F238E27FC236}">
                <a16:creationId xmlns:a16="http://schemas.microsoft.com/office/drawing/2014/main" id="{04A6628F-1229-41DC-897F-4F7EB03F3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59" y="1687732"/>
            <a:ext cx="10366896" cy="36090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 Crime Data from 2020 to Present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adalah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kumpulan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yang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mencatat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insiden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kejahatan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Kota Los Angeles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sejak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tahun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2020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hingga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saat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Data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ditranskripsikan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dari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laporan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kejahatan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asli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ditulis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atas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kertas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sehingga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mungkin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terdapat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beberapa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ketidakakuratan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tersebut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Beberapa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kolom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lokasi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yang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hilang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dicatat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sebagai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(0°, 0°).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Kolom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alamat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hanya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disediakan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hingga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ratusan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terdekat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menjaga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privasi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Data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seakurat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 yang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basis data.</a:t>
            </a:r>
          </a:p>
          <a:p>
            <a:pPr algn="just">
              <a:lnSpc>
                <a:spcPct val="150000"/>
              </a:lnSpc>
            </a:pPr>
            <a:endParaRPr lang="en-ID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Dataset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mencakup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berbagai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jenis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kejahatan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yang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dilaporkan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di Los Angeles,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termasuk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perampokan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penyerangan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pencurian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dan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lainnya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Setiap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entri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dalam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dataset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biasanya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mencakup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seperti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tanggal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dan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waktu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kejadian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jenis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kejahatan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lokasi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kejadian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(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tingkat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presisi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hingga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blok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ratusan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), dan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informasi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relevan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lainnya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 Dataset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berguna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untuk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analisis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tren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kejahatan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identifikasi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area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dengan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tingkat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kejahatan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tinggi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dan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penelitian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lainnya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terkait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keamanan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ID" sz="1400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publik</a:t>
            </a:r>
            <a:r>
              <a:rPr lang="en-ID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r>
              <a: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D16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812360" y="1112091"/>
            <a:ext cx="2095500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JENIS KOLOM</a:t>
            </a: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endParaRPr lang="en-US" altLang="zh-CN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2736518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104C0D9-62F3-4466-89EA-6154C122E9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265110"/>
              </p:ext>
            </p:extLst>
          </p:nvPr>
        </p:nvGraphicFramePr>
        <p:xfrm>
          <a:off x="232810" y="1611715"/>
          <a:ext cx="10997916" cy="4523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986">
                  <a:extLst>
                    <a:ext uri="{9D8B030D-6E8A-4147-A177-3AD203B41FA5}">
                      <a16:colId xmlns:a16="http://schemas.microsoft.com/office/drawing/2014/main" val="1876082205"/>
                    </a:ext>
                  </a:extLst>
                </a:gridCol>
                <a:gridCol w="1832986">
                  <a:extLst>
                    <a:ext uri="{9D8B030D-6E8A-4147-A177-3AD203B41FA5}">
                      <a16:colId xmlns:a16="http://schemas.microsoft.com/office/drawing/2014/main" val="3519101787"/>
                    </a:ext>
                  </a:extLst>
                </a:gridCol>
                <a:gridCol w="1832986">
                  <a:extLst>
                    <a:ext uri="{9D8B030D-6E8A-4147-A177-3AD203B41FA5}">
                      <a16:colId xmlns:a16="http://schemas.microsoft.com/office/drawing/2014/main" val="1351505071"/>
                    </a:ext>
                  </a:extLst>
                </a:gridCol>
                <a:gridCol w="1832986">
                  <a:extLst>
                    <a:ext uri="{9D8B030D-6E8A-4147-A177-3AD203B41FA5}">
                      <a16:colId xmlns:a16="http://schemas.microsoft.com/office/drawing/2014/main" val="2748580731"/>
                    </a:ext>
                  </a:extLst>
                </a:gridCol>
                <a:gridCol w="1832986">
                  <a:extLst>
                    <a:ext uri="{9D8B030D-6E8A-4147-A177-3AD203B41FA5}">
                      <a16:colId xmlns:a16="http://schemas.microsoft.com/office/drawing/2014/main" val="1756055785"/>
                    </a:ext>
                  </a:extLst>
                </a:gridCol>
                <a:gridCol w="1832986">
                  <a:extLst>
                    <a:ext uri="{9D8B030D-6E8A-4147-A177-3AD203B41FA5}">
                      <a16:colId xmlns:a16="http://schemas.microsoft.com/office/drawing/2014/main" val="3294497850"/>
                    </a:ext>
                  </a:extLst>
                </a:gridCol>
              </a:tblGrid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KOLOM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KOLOM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KOLOM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TYPE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374361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number_id</a:t>
                      </a:r>
                      <a:endParaRPr lang="en-ID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crime_cd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weapon_used_cd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float64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291122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date_rptd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crime_cd_desc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weapon_desc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044913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date_occ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mocodes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571791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time_occ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vict_age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status_desc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7773650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area_number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vict_sex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742606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area_name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vict_descent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cross_street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090700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rpt_dist_no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premis_cd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float64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5704352"/>
                  </a:ext>
                </a:extLst>
              </a:tr>
              <a:tr h="502624"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part_1/2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int64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premis_desc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lon</a:t>
                      </a:r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D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float64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40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54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Picture 2" descr="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25" y="1588"/>
            <a:ext cx="7469188" cy="37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28" name="菱形 23"/>
          <p:cNvSpPr>
            <a:spLocks noChangeArrowheads="1"/>
          </p:cNvSpPr>
          <p:nvPr/>
        </p:nvSpPr>
        <p:spPr bwMode="auto">
          <a:xfrm>
            <a:off x="1546225" y="2524125"/>
            <a:ext cx="1344613" cy="1343025"/>
          </a:xfrm>
          <a:prstGeom prst="diamond">
            <a:avLst/>
          </a:prstGeom>
          <a:solidFill>
            <a:srgbClr val="DDDCE1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29" name="菱形 14"/>
          <p:cNvSpPr>
            <a:spLocks noChangeArrowheads="1"/>
          </p:cNvSpPr>
          <p:nvPr/>
        </p:nvSpPr>
        <p:spPr bwMode="auto">
          <a:xfrm>
            <a:off x="3222625" y="5457825"/>
            <a:ext cx="1344613" cy="1344613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95" name="图片 22"/>
          <p:cNvPicPr>
            <a:picLocks noChangeAspect="1" noChangeArrowheads="1"/>
          </p:cNvPicPr>
          <p:nvPr/>
        </p:nvPicPr>
        <p:blipFill>
          <a:blip r:embed="rId3"/>
          <a:srcRect l="21875" r="21875"/>
          <a:stretch>
            <a:fillRect/>
          </a:stretch>
        </p:blipFill>
        <p:spPr bwMode="auto">
          <a:xfrm rot="2688078">
            <a:off x="692150" y="1182688"/>
            <a:ext cx="1939925" cy="19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6" name="图片 21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69992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7197" name="图片 18"/>
          <p:cNvPicPr>
            <a:picLocks noChangeAspect="1" noChangeArrowheads="1"/>
          </p:cNvPicPr>
          <p:nvPr/>
        </p:nvPicPr>
        <p:blipFill>
          <a:blip r:embed="rId4"/>
          <a:srcRect l="21875" r="21875"/>
          <a:stretch>
            <a:fillRect/>
          </a:stretch>
        </p:blipFill>
        <p:spPr bwMode="auto">
          <a:xfrm rot="2688078">
            <a:off x="2528888" y="2371725"/>
            <a:ext cx="2994025" cy="29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菱形 13"/>
          <p:cNvSpPr>
            <a:spLocks noChangeArrowheads="1"/>
          </p:cNvSpPr>
          <p:nvPr/>
        </p:nvSpPr>
        <p:spPr bwMode="auto">
          <a:xfrm>
            <a:off x="80963" y="5459413"/>
            <a:ext cx="1344612" cy="1344612"/>
          </a:xfrm>
          <a:prstGeom prst="diamond">
            <a:avLst/>
          </a:prstGeom>
          <a:solidFill>
            <a:srgbClr val="B8B8B9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2" name="椭圆 24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3" name="椭圆 25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4" name="椭圆 26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00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5" name="椭圆 27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36" name="椭圆 28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solidFill>
            <a:srgbClr val="122236"/>
          </a:solidFill>
          <a:ln w="12700" cap="flat" cmpd="sng">
            <a:solidFill>
              <a:srgbClr val="122236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40" name="组合 19"/>
          <p:cNvGrpSpPr/>
          <p:nvPr/>
        </p:nvGrpSpPr>
        <p:grpSpPr bwMode="auto">
          <a:xfrm>
            <a:off x="4543985" y="158214"/>
            <a:ext cx="3412024" cy="1108075"/>
            <a:chOff x="-808186" y="0"/>
            <a:chExt cx="3412339" cy="1108893"/>
          </a:xfrm>
        </p:grpSpPr>
        <p:sp>
          <p:nvSpPr>
            <p:cNvPr id="1048637" name="矩形 30"/>
            <p:cNvSpPr>
              <a:spLocks noChangeArrowheads="1"/>
            </p:cNvSpPr>
            <p:nvPr/>
          </p:nvSpPr>
          <p:spPr bwMode="auto">
            <a:xfrm>
              <a:off x="-808186" y="0"/>
              <a:ext cx="3412339" cy="5236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DDDCE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IMPORT DATASET</a:t>
              </a:r>
              <a:endParaRPr lang="zh-CN" altLang="en-US" sz="2800" b="1" dirty="0">
                <a:solidFill>
                  <a:srgbClr val="DDDCE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48638" name="Freeform 73"/>
            <p:cNvSpPr>
              <a:spLocks noEditPoints="1" noChangeArrowheads="1"/>
            </p:cNvSpPr>
            <p:nvPr/>
          </p:nvSpPr>
          <p:spPr bwMode="auto">
            <a:xfrm>
              <a:off x="650264" y="537363"/>
              <a:ext cx="592035" cy="571530"/>
            </a:xfrm>
            <a:custGeom>
              <a:avLst/>
              <a:gdLst>
                <a:gd name="T0" fmla="*/ 1799 w 2278"/>
                <a:gd name="T1" fmla="*/ 879 h 2201"/>
                <a:gd name="T2" fmla="*/ 1711 w 2278"/>
                <a:gd name="T3" fmla="*/ 335 h 2201"/>
                <a:gd name="T4" fmla="*/ 1363 w 2278"/>
                <a:gd name="T5" fmla="*/ 315 h 2201"/>
                <a:gd name="T6" fmla="*/ 1068 w 2278"/>
                <a:gd name="T7" fmla="*/ 0 h 2201"/>
                <a:gd name="T8" fmla="*/ 810 w 2278"/>
                <a:gd name="T9" fmla="*/ 412 h 2201"/>
                <a:gd name="T10" fmla="*/ 408 w 2278"/>
                <a:gd name="T11" fmla="*/ 325 h 2201"/>
                <a:gd name="T12" fmla="*/ 246 w 2278"/>
                <a:gd name="T13" fmla="*/ 841 h 2201"/>
                <a:gd name="T14" fmla="*/ 0 w 2278"/>
                <a:gd name="T15" fmla="*/ 1138 h 2201"/>
                <a:gd name="T16" fmla="*/ 338 w 2278"/>
                <a:gd name="T17" fmla="*/ 1396 h 2201"/>
                <a:gd name="T18" fmla="*/ 166 w 2278"/>
                <a:gd name="T19" fmla="*/ 1885 h 2201"/>
                <a:gd name="T20" fmla="*/ 769 w 2278"/>
                <a:gd name="T21" fmla="*/ 1966 h 2201"/>
                <a:gd name="T22" fmla="*/ 1053 w 2278"/>
                <a:gd name="T23" fmla="*/ 2200 h 2201"/>
                <a:gd name="T24" fmla="*/ 1081 w 2278"/>
                <a:gd name="T25" fmla="*/ 2201 h 2201"/>
                <a:gd name="T26" fmla="*/ 1184 w 2278"/>
                <a:gd name="T27" fmla="*/ 1949 h 2201"/>
                <a:gd name="T28" fmla="*/ 1666 w 2278"/>
                <a:gd name="T29" fmla="*/ 1872 h 2201"/>
                <a:gd name="T30" fmla="*/ 1874 w 2278"/>
                <a:gd name="T31" fmla="*/ 1743 h 2201"/>
                <a:gd name="T32" fmla="*/ 2060 w 2278"/>
                <a:gd name="T33" fmla="*/ 1273 h 2201"/>
                <a:gd name="T34" fmla="*/ 1940 w 2278"/>
                <a:gd name="T35" fmla="*/ 1369 h 2201"/>
                <a:gd name="T36" fmla="*/ 1385 w 2278"/>
                <a:gd name="T37" fmla="*/ 1279 h 2201"/>
                <a:gd name="T38" fmla="*/ 1837 w 2278"/>
                <a:gd name="T39" fmla="*/ 1733 h 2201"/>
                <a:gd name="T40" fmla="*/ 1302 w 2278"/>
                <a:gd name="T41" fmla="*/ 1393 h 2201"/>
                <a:gd name="T42" fmla="*/ 1433 w 2278"/>
                <a:gd name="T43" fmla="*/ 1759 h 2201"/>
                <a:gd name="T44" fmla="*/ 1193 w 2278"/>
                <a:gd name="T45" fmla="*/ 1461 h 2201"/>
                <a:gd name="T46" fmla="*/ 1156 w 2278"/>
                <a:gd name="T47" fmla="*/ 1924 h 2201"/>
                <a:gd name="T48" fmla="*/ 1053 w 2278"/>
                <a:gd name="T49" fmla="*/ 1484 h 2201"/>
                <a:gd name="T50" fmla="*/ 878 w 2278"/>
                <a:gd name="T51" fmla="*/ 1857 h 2201"/>
                <a:gd name="T52" fmla="*/ 804 w 2278"/>
                <a:gd name="T53" fmla="*/ 1753 h 2201"/>
                <a:gd name="T54" fmla="*/ 438 w 2278"/>
                <a:gd name="T55" fmla="*/ 1789 h 2201"/>
                <a:gd name="T56" fmla="*/ 369 w 2278"/>
                <a:gd name="T57" fmla="*/ 1741 h 2201"/>
                <a:gd name="T58" fmla="*/ 551 w 2278"/>
                <a:gd name="T59" fmla="*/ 1362 h 2201"/>
                <a:gd name="T60" fmla="*/ 447 w 2278"/>
                <a:gd name="T61" fmla="*/ 1287 h 2201"/>
                <a:gd name="T62" fmla="*/ 723 w 2278"/>
                <a:gd name="T63" fmla="*/ 1153 h 2201"/>
                <a:gd name="T64" fmla="*/ 253 w 2278"/>
                <a:gd name="T65" fmla="*/ 1023 h 2201"/>
                <a:gd name="T66" fmla="*/ 745 w 2278"/>
                <a:gd name="T67" fmla="*/ 1014 h 2201"/>
                <a:gd name="T68" fmla="*/ 386 w 2278"/>
                <a:gd name="T69" fmla="*/ 736 h 2201"/>
                <a:gd name="T70" fmla="*/ 813 w 2278"/>
                <a:gd name="T71" fmla="*/ 904 h 2201"/>
                <a:gd name="T72" fmla="*/ 701 w 2278"/>
                <a:gd name="T73" fmla="*/ 530 h 2201"/>
                <a:gd name="T74" fmla="*/ 944 w 2278"/>
                <a:gd name="T75" fmla="*/ 815 h 2201"/>
                <a:gd name="T76" fmla="*/ 996 w 2278"/>
                <a:gd name="T77" fmla="*/ 287 h 2201"/>
                <a:gd name="T78" fmla="*/ 1083 w 2278"/>
                <a:gd name="T79" fmla="*/ 792 h 2201"/>
                <a:gd name="T80" fmla="*/ 1253 w 2278"/>
                <a:gd name="T81" fmla="*/ 424 h 2201"/>
                <a:gd name="T82" fmla="*/ 1331 w 2278"/>
                <a:gd name="T83" fmla="*/ 529 h 2201"/>
                <a:gd name="T84" fmla="*/ 1558 w 2278"/>
                <a:gd name="T85" fmla="*/ 488 h 2201"/>
                <a:gd name="T86" fmla="*/ 1618 w 2278"/>
                <a:gd name="T87" fmla="*/ 610 h 2201"/>
                <a:gd name="T88" fmla="*/ 1586 w 2278"/>
                <a:gd name="T89" fmla="*/ 914 h 2201"/>
                <a:gd name="T90" fmla="*/ 1690 w 2278"/>
                <a:gd name="T91" fmla="*/ 989 h 2201"/>
                <a:gd name="T92" fmla="*/ 1414 w 2278"/>
                <a:gd name="T93" fmla="*/ 1123 h 2201"/>
                <a:gd name="T94" fmla="*/ 2028 w 2278"/>
                <a:gd name="T95" fmla="*/ 1253 h 2201"/>
                <a:gd name="T96" fmla="*/ 1292 w 2278"/>
                <a:gd name="T97" fmla="*/ 936 h 2201"/>
                <a:gd name="T98" fmla="*/ 1083 w 2278"/>
                <a:gd name="T99" fmla="*/ 837 h 2201"/>
                <a:gd name="T100" fmla="*/ 945 w 2278"/>
                <a:gd name="T101" fmla="*/ 863 h 2201"/>
                <a:gd name="T102" fmla="*/ 787 w 2278"/>
                <a:gd name="T103" fmla="*/ 1031 h 2201"/>
                <a:gd name="T104" fmla="*/ 787 w 2278"/>
                <a:gd name="T105" fmla="*/ 1245 h 2201"/>
                <a:gd name="T106" fmla="*/ 945 w 2278"/>
                <a:gd name="T107" fmla="*/ 1412 h 2201"/>
                <a:gd name="T108" fmla="*/ 1083 w 2278"/>
                <a:gd name="T109" fmla="*/ 1439 h 2201"/>
                <a:gd name="T110" fmla="*/ 1292 w 2278"/>
                <a:gd name="T111" fmla="*/ 1340 h 2201"/>
                <a:gd name="T112" fmla="*/ 1370 w 2278"/>
                <a:gd name="T113" fmla="*/ 1138 h 220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278"/>
                <a:gd name="T172" fmla="*/ 0 h 2201"/>
                <a:gd name="T173" fmla="*/ 2278 w 2278"/>
                <a:gd name="T174" fmla="*/ 2201 h 220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278" h="2201">
                  <a:moveTo>
                    <a:pt x="2125" y="983"/>
                  </a:moveTo>
                  <a:cubicBezTo>
                    <a:pt x="2074" y="983"/>
                    <a:pt x="2030" y="1007"/>
                    <a:pt x="2002" y="1045"/>
                  </a:cubicBezTo>
                  <a:cubicBezTo>
                    <a:pt x="1787" y="929"/>
                    <a:pt x="1787" y="929"/>
                    <a:pt x="1787" y="929"/>
                  </a:cubicBezTo>
                  <a:cubicBezTo>
                    <a:pt x="1795" y="914"/>
                    <a:pt x="1799" y="897"/>
                    <a:pt x="1799" y="879"/>
                  </a:cubicBezTo>
                  <a:cubicBezTo>
                    <a:pt x="1799" y="828"/>
                    <a:pt x="1764" y="785"/>
                    <a:pt x="1715" y="773"/>
                  </a:cubicBezTo>
                  <a:cubicBezTo>
                    <a:pt x="1729" y="640"/>
                    <a:pt x="1729" y="640"/>
                    <a:pt x="1729" y="640"/>
                  </a:cubicBezTo>
                  <a:cubicBezTo>
                    <a:pt x="1805" y="630"/>
                    <a:pt x="1863" y="566"/>
                    <a:pt x="1863" y="488"/>
                  </a:cubicBezTo>
                  <a:cubicBezTo>
                    <a:pt x="1863" y="404"/>
                    <a:pt x="1795" y="335"/>
                    <a:pt x="1711" y="335"/>
                  </a:cubicBezTo>
                  <a:cubicBezTo>
                    <a:pt x="1645" y="335"/>
                    <a:pt x="1589" y="377"/>
                    <a:pt x="1567" y="435"/>
                  </a:cubicBezTo>
                  <a:cubicBezTo>
                    <a:pt x="1472" y="427"/>
                    <a:pt x="1472" y="427"/>
                    <a:pt x="1472" y="427"/>
                  </a:cubicBezTo>
                  <a:cubicBezTo>
                    <a:pt x="1472" y="426"/>
                    <a:pt x="1472" y="425"/>
                    <a:pt x="1472" y="424"/>
                  </a:cubicBezTo>
                  <a:cubicBezTo>
                    <a:pt x="1472" y="364"/>
                    <a:pt x="1423" y="315"/>
                    <a:pt x="1363" y="315"/>
                  </a:cubicBezTo>
                  <a:cubicBezTo>
                    <a:pt x="1334" y="315"/>
                    <a:pt x="1309" y="326"/>
                    <a:pt x="1289" y="343"/>
                  </a:cubicBezTo>
                  <a:cubicBezTo>
                    <a:pt x="1187" y="250"/>
                    <a:pt x="1187" y="250"/>
                    <a:pt x="1187" y="250"/>
                  </a:cubicBezTo>
                  <a:cubicBezTo>
                    <a:pt x="1208" y="223"/>
                    <a:pt x="1221" y="190"/>
                    <a:pt x="1221" y="153"/>
                  </a:cubicBezTo>
                  <a:cubicBezTo>
                    <a:pt x="1221" y="69"/>
                    <a:pt x="1153" y="0"/>
                    <a:pt x="1068" y="0"/>
                  </a:cubicBezTo>
                  <a:cubicBezTo>
                    <a:pt x="984" y="0"/>
                    <a:pt x="916" y="69"/>
                    <a:pt x="916" y="153"/>
                  </a:cubicBezTo>
                  <a:cubicBezTo>
                    <a:pt x="916" y="197"/>
                    <a:pt x="935" y="237"/>
                    <a:pt x="965" y="265"/>
                  </a:cubicBezTo>
                  <a:cubicBezTo>
                    <a:pt x="856" y="422"/>
                    <a:pt x="856" y="422"/>
                    <a:pt x="856" y="422"/>
                  </a:cubicBezTo>
                  <a:cubicBezTo>
                    <a:pt x="842" y="416"/>
                    <a:pt x="827" y="412"/>
                    <a:pt x="810" y="412"/>
                  </a:cubicBezTo>
                  <a:cubicBezTo>
                    <a:pt x="760" y="412"/>
                    <a:pt x="717" y="446"/>
                    <a:pt x="705" y="493"/>
                  </a:cubicBezTo>
                  <a:cubicBezTo>
                    <a:pt x="561" y="480"/>
                    <a:pt x="561" y="480"/>
                    <a:pt x="561" y="480"/>
                  </a:cubicBezTo>
                  <a:cubicBezTo>
                    <a:pt x="561" y="480"/>
                    <a:pt x="561" y="479"/>
                    <a:pt x="561" y="478"/>
                  </a:cubicBezTo>
                  <a:cubicBezTo>
                    <a:pt x="561" y="394"/>
                    <a:pt x="493" y="325"/>
                    <a:pt x="408" y="325"/>
                  </a:cubicBezTo>
                  <a:cubicBezTo>
                    <a:pt x="324" y="325"/>
                    <a:pt x="256" y="394"/>
                    <a:pt x="256" y="478"/>
                  </a:cubicBezTo>
                  <a:cubicBezTo>
                    <a:pt x="256" y="546"/>
                    <a:pt x="300" y="603"/>
                    <a:pt x="362" y="623"/>
                  </a:cubicBezTo>
                  <a:cubicBezTo>
                    <a:pt x="348" y="732"/>
                    <a:pt x="348" y="732"/>
                    <a:pt x="348" y="732"/>
                  </a:cubicBezTo>
                  <a:cubicBezTo>
                    <a:pt x="291" y="736"/>
                    <a:pt x="246" y="783"/>
                    <a:pt x="246" y="841"/>
                  </a:cubicBezTo>
                  <a:cubicBezTo>
                    <a:pt x="246" y="873"/>
                    <a:pt x="259" y="901"/>
                    <a:pt x="281" y="921"/>
                  </a:cubicBezTo>
                  <a:cubicBezTo>
                    <a:pt x="221" y="1002"/>
                    <a:pt x="221" y="1002"/>
                    <a:pt x="221" y="1002"/>
                  </a:cubicBezTo>
                  <a:cubicBezTo>
                    <a:pt x="201" y="991"/>
                    <a:pt x="177" y="985"/>
                    <a:pt x="153" y="985"/>
                  </a:cubicBezTo>
                  <a:cubicBezTo>
                    <a:pt x="68" y="985"/>
                    <a:pt x="0" y="1054"/>
                    <a:pt x="0" y="1138"/>
                  </a:cubicBezTo>
                  <a:cubicBezTo>
                    <a:pt x="0" y="1222"/>
                    <a:pt x="68" y="1291"/>
                    <a:pt x="153" y="1291"/>
                  </a:cubicBezTo>
                  <a:cubicBezTo>
                    <a:pt x="190" y="1291"/>
                    <a:pt x="225" y="1277"/>
                    <a:pt x="251" y="1254"/>
                  </a:cubicBezTo>
                  <a:cubicBezTo>
                    <a:pt x="354" y="1339"/>
                    <a:pt x="354" y="1339"/>
                    <a:pt x="354" y="1339"/>
                  </a:cubicBezTo>
                  <a:cubicBezTo>
                    <a:pt x="344" y="1356"/>
                    <a:pt x="338" y="1375"/>
                    <a:pt x="338" y="1396"/>
                  </a:cubicBezTo>
                  <a:cubicBezTo>
                    <a:pt x="338" y="1436"/>
                    <a:pt x="359" y="1471"/>
                    <a:pt x="392" y="1490"/>
                  </a:cubicBezTo>
                  <a:cubicBezTo>
                    <a:pt x="332" y="1733"/>
                    <a:pt x="332" y="1733"/>
                    <a:pt x="332" y="1733"/>
                  </a:cubicBezTo>
                  <a:cubicBezTo>
                    <a:pt x="328" y="1732"/>
                    <a:pt x="323" y="1732"/>
                    <a:pt x="319" y="1732"/>
                  </a:cubicBezTo>
                  <a:cubicBezTo>
                    <a:pt x="235" y="1732"/>
                    <a:pt x="166" y="1800"/>
                    <a:pt x="166" y="1885"/>
                  </a:cubicBezTo>
                  <a:cubicBezTo>
                    <a:pt x="166" y="1969"/>
                    <a:pt x="235" y="2038"/>
                    <a:pt x="319" y="2038"/>
                  </a:cubicBezTo>
                  <a:cubicBezTo>
                    <a:pt x="399" y="2038"/>
                    <a:pt x="464" y="1977"/>
                    <a:pt x="471" y="1899"/>
                  </a:cubicBezTo>
                  <a:cubicBezTo>
                    <a:pt x="664" y="1884"/>
                    <a:pt x="664" y="1884"/>
                    <a:pt x="664" y="1884"/>
                  </a:cubicBezTo>
                  <a:cubicBezTo>
                    <a:pt x="676" y="1931"/>
                    <a:pt x="718" y="1966"/>
                    <a:pt x="769" y="1966"/>
                  </a:cubicBezTo>
                  <a:cubicBezTo>
                    <a:pt x="802" y="1966"/>
                    <a:pt x="832" y="1951"/>
                    <a:pt x="852" y="1928"/>
                  </a:cubicBezTo>
                  <a:cubicBezTo>
                    <a:pt x="931" y="1982"/>
                    <a:pt x="931" y="1982"/>
                    <a:pt x="931" y="1982"/>
                  </a:cubicBezTo>
                  <a:cubicBezTo>
                    <a:pt x="921" y="2002"/>
                    <a:pt x="916" y="2024"/>
                    <a:pt x="916" y="2049"/>
                  </a:cubicBezTo>
                  <a:cubicBezTo>
                    <a:pt x="916" y="2128"/>
                    <a:pt x="976" y="2193"/>
                    <a:pt x="1053" y="2200"/>
                  </a:cubicBezTo>
                  <a:cubicBezTo>
                    <a:pt x="1053" y="2201"/>
                    <a:pt x="1053" y="2201"/>
                    <a:pt x="1053" y="2201"/>
                  </a:cubicBezTo>
                  <a:cubicBezTo>
                    <a:pt x="1056" y="2201"/>
                    <a:pt x="1056" y="2201"/>
                    <a:pt x="1056" y="2201"/>
                  </a:cubicBezTo>
                  <a:cubicBezTo>
                    <a:pt x="1060" y="2201"/>
                    <a:pt x="1064" y="2201"/>
                    <a:pt x="1068" y="2201"/>
                  </a:cubicBezTo>
                  <a:cubicBezTo>
                    <a:pt x="1073" y="2201"/>
                    <a:pt x="1077" y="2201"/>
                    <a:pt x="1081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083" y="2201"/>
                    <a:pt x="1083" y="2201"/>
                    <a:pt x="1083" y="2201"/>
                  </a:cubicBezTo>
                  <a:cubicBezTo>
                    <a:pt x="1161" y="2193"/>
                    <a:pt x="1221" y="2128"/>
                    <a:pt x="1221" y="2049"/>
                  </a:cubicBezTo>
                  <a:cubicBezTo>
                    <a:pt x="1221" y="2011"/>
                    <a:pt x="1207" y="1976"/>
                    <a:pt x="1184" y="1949"/>
                  </a:cubicBezTo>
                  <a:cubicBezTo>
                    <a:pt x="1268" y="1853"/>
                    <a:pt x="1268" y="1853"/>
                    <a:pt x="1268" y="1853"/>
                  </a:cubicBezTo>
                  <a:cubicBezTo>
                    <a:pt x="1285" y="1863"/>
                    <a:pt x="1304" y="1869"/>
                    <a:pt x="1324" y="1869"/>
                  </a:cubicBezTo>
                  <a:cubicBezTo>
                    <a:pt x="1364" y="1869"/>
                    <a:pt x="1399" y="1847"/>
                    <a:pt x="1418" y="1815"/>
                  </a:cubicBezTo>
                  <a:cubicBezTo>
                    <a:pt x="1666" y="1872"/>
                    <a:pt x="1666" y="1872"/>
                    <a:pt x="1666" y="1872"/>
                  </a:cubicBezTo>
                  <a:cubicBezTo>
                    <a:pt x="1665" y="1876"/>
                    <a:pt x="1665" y="1880"/>
                    <a:pt x="1665" y="1885"/>
                  </a:cubicBezTo>
                  <a:cubicBezTo>
                    <a:pt x="1665" y="1969"/>
                    <a:pt x="1734" y="2038"/>
                    <a:pt x="1818" y="2038"/>
                  </a:cubicBezTo>
                  <a:cubicBezTo>
                    <a:pt x="1902" y="2038"/>
                    <a:pt x="1971" y="1969"/>
                    <a:pt x="1971" y="1885"/>
                  </a:cubicBezTo>
                  <a:cubicBezTo>
                    <a:pt x="1971" y="1820"/>
                    <a:pt x="1931" y="1765"/>
                    <a:pt x="1874" y="1743"/>
                  </a:cubicBezTo>
                  <a:cubicBezTo>
                    <a:pt x="1893" y="1572"/>
                    <a:pt x="1893" y="1572"/>
                    <a:pt x="1893" y="1572"/>
                  </a:cubicBezTo>
                  <a:cubicBezTo>
                    <a:pt x="1949" y="1567"/>
                    <a:pt x="1994" y="1520"/>
                    <a:pt x="1994" y="1463"/>
                  </a:cubicBezTo>
                  <a:cubicBezTo>
                    <a:pt x="1994" y="1436"/>
                    <a:pt x="1984" y="1412"/>
                    <a:pt x="1969" y="1393"/>
                  </a:cubicBezTo>
                  <a:cubicBezTo>
                    <a:pt x="2060" y="1273"/>
                    <a:pt x="2060" y="1273"/>
                    <a:pt x="2060" y="1273"/>
                  </a:cubicBezTo>
                  <a:cubicBezTo>
                    <a:pt x="2080" y="1283"/>
                    <a:pt x="2102" y="1288"/>
                    <a:pt x="2125" y="1288"/>
                  </a:cubicBezTo>
                  <a:cubicBezTo>
                    <a:pt x="2209" y="1288"/>
                    <a:pt x="2278" y="1220"/>
                    <a:pt x="2278" y="1135"/>
                  </a:cubicBezTo>
                  <a:cubicBezTo>
                    <a:pt x="2278" y="1051"/>
                    <a:pt x="2209" y="983"/>
                    <a:pt x="2125" y="983"/>
                  </a:cubicBezTo>
                  <a:close/>
                  <a:moveTo>
                    <a:pt x="1940" y="1369"/>
                  </a:moveTo>
                  <a:cubicBezTo>
                    <a:pt x="1924" y="1359"/>
                    <a:pt x="1905" y="1353"/>
                    <a:pt x="1884" y="1353"/>
                  </a:cubicBezTo>
                  <a:cubicBezTo>
                    <a:pt x="1838" y="1353"/>
                    <a:pt x="1798" y="1383"/>
                    <a:pt x="1782" y="1424"/>
                  </a:cubicBezTo>
                  <a:cubicBezTo>
                    <a:pt x="1392" y="1262"/>
                    <a:pt x="1392" y="1262"/>
                    <a:pt x="1392" y="1262"/>
                  </a:cubicBezTo>
                  <a:cubicBezTo>
                    <a:pt x="1390" y="1268"/>
                    <a:pt x="1387" y="1273"/>
                    <a:pt x="1385" y="1279"/>
                  </a:cubicBezTo>
                  <a:cubicBezTo>
                    <a:pt x="1777" y="1441"/>
                    <a:pt x="1777" y="1441"/>
                    <a:pt x="1777" y="1441"/>
                  </a:cubicBezTo>
                  <a:cubicBezTo>
                    <a:pt x="1776" y="1448"/>
                    <a:pt x="1775" y="1455"/>
                    <a:pt x="1775" y="1463"/>
                  </a:cubicBezTo>
                  <a:cubicBezTo>
                    <a:pt x="1775" y="1513"/>
                    <a:pt x="1809" y="1555"/>
                    <a:pt x="1855" y="1568"/>
                  </a:cubicBezTo>
                  <a:cubicBezTo>
                    <a:pt x="1837" y="1733"/>
                    <a:pt x="1837" y="1733"/>
                    <a:pt x="1837" y="1733"/>
                  </a:cubicBezTo>
                  <a:cubicBezTo>
                    <a:pt x="1831" y="1733"/>
                    <a:pt x="1825" y="1732"/>
                    <a:pt x="1818" y="1732"/>
                  </a:cubicBezTo>
                  <a:cubicBezTo>
                    <a:pt x="1781" y="1732"/>
                    <a:pt x="1746" y="1746"/>
                    <a:pt x="1720" y="1768"/>
                  </a:cubicBezTo>
                  <a:cubicBezTo>
                    <a:pt x="1324" y="1372"/>
                    <a:pt x="1324" y="1372"/>
                    <a:pt x="1324" y="1372"/>
                  </a:cubicBezTo>
                  <a:cubicBezTo>
                    <a:pt x="1317" y="1379"/>
                    <a:pt x="1310" y="1386"/>
                    <a:pt x="1302" y="1393"/>
                  </a:cubicBezTo>
                  <a:cubicBezTo>
                    <a:pt x="1699" y="1789"/>
                    <a:pt x="1699" y="1789"/>
                    <a:pt x="1699" y="1789"/>
                  </a:cubicBezTo>
                  <a:cubicBezTo>
                    <a:pt x="1688" y="1803"/>
                    <a:pt x="1679" y="1818"/>
                    <a:pt x="1674" y="1835"/>
                  </a:cubicBezTo>
                  <a:cubicBezTo>
                    <a:pt x="1432" y="1779"/>
                    <a:pt x="1432" y="1779"/>
                    <a:pt x="1432" y="1779"/>
                  </a:cubicBezTo>
                  <a:cubicBezTo>
                    <a:pt x="1433" y="1773"/>
                    <a:pt x="1433" y="1766"/>
                    <a:pt x="1433" y="1759"/>
                  </a:cubicBezTo>
                  <a:cubicBezTo>
                    <a:pt x="1433" y="1699"/>
                    <a:pt x="1385" y="1650"/>
                    <a:pt x="1324" y="1650"/>
                  </a:cubicBezTo>
                  <a:cubicBezTo>
                    <a:pt x="1313" y="1650"/>
                    <a:pt x="1302" y="1652"/>
                    <a:pt x="1292" y="1655"/>
                  </a:cubicBezTo>
                  <a:cubicBezTo>
                    <a:pt x="1209" y="1454"/>
                    <a:pt x="1209" y="1454"/>
                    <a:pt x="1209" y="1454"/>
                  </a:cubicBezTo>
                  <a:cubicBezTo>
                    <a:pt x="1204" y="1457"/>
                    <a:pt x="1198" y="1459"/>
                    <a:pt x="1193" y="1461"/>
                  </a:cubicBezTo>
                  <a:cubicBezTo>
                    <a:pt x="1276" y="1662"/>
                    <a:pt x="1276" y="1662"/>
                    <a:pt x="1276" y="1662"/>
                  </a:cubicBezTo>
                  <a:cubicBezTo>
                    <a:pt x="1240" y="1680"/>
                    <a:pt x="1215" y="1717"/>
                    <a:pt x="1215" y="1759"/>
                  </a:cubicBezTo>
                  <a:cubicBezTo>
                    <a:pt x="1215" y="1786"/>
                    <a:pt x="1224" y="1810"/>
                    <a:pt x="1240" y="1828"/>
                  </a:cubicBezTo>
                  <a:cubicBezTo>
                    <a:pt x="1156" y="1924"/>
                    <a:pt x="1156" y="1924"/>
                    <a:pt x="1156" y="1924"/>
                  </a:cubicBezTo>
                  <a:cubicBezTo>
                    <a:pt x="1135" y="1909"/>
                    <a:pt x="1110" y="1899"/>
                    <a:pt x="1083" y="1897"/>
                  </a:cubicBezTo>
                  <a:cubicBezTo>
                    <a:pt x="1083" y="1484"/>
                    <a:pt x="1083" y="1484"/>
                    <a:pt x="1083" y="1484"/>
                  </a:cubicBezTo>
                  <a:cubicBezTo>
                    <a:pt x="1078" y="1484"/>
                    <a:pt x="1073" y="1484"/>
                    <a:pt x="1068" y="1484"/>
                  </a:cubicBezTo>
                  <a:cubicBezTo>
                    <a:pt x="1063" y="1484"/>
                    <a:pt x="1058" y="1484"/>
                    <a:pt x="1053" y="1484"/>
                  </a:cubicBezTo>
                  <a:cubicBezTo>
                    <a:pt x="1053" y="1897"/>
                    <a:pt x="1053" y="1897"/>
                    <a:pt x="1053" y="1897"/>
                  </a:cubicBezTo>
                  <a:cubicBezTo>
                    <a:pt x="1013" y="1901"/>
                    <a:pt x="977" y="1920"/>
                    <a:pt x="952" y="1950"/>
                  </a:cubicBezTo>
                  <a:cubicBezTo>
                    <a:pt x="871" y="1895"/>
                    <a:pt x="871" y="1895"/>
                    <a:pt x="871" y="1895"/>
                  </a:cubicBezTo>
                  <a:cubicBezTo>
                    <a:pt x="876" y="1883"/>
                    <a:pt x="878" y="1870"/>
                    <a:pt x="878" y="1857"/>
                  </a:cubicBezTo>
                  <a:cubicBezTo>
                    <a:pt x="878" y="1815"/>
                    <a:pt x="855" y="1779"/>
                    <a:pt x="820" y="1760"/>
                  </a:cubicBezTo>
                  <a:cubicBezTo>
                    <a:pt x="944" y="1461"/>
                    <a:pt x="944" y="1461"/>
                    <a:pt x="944" y="1461"/>
                  </a:cubicBezTo>
                  <a:cubicBezTo>
                    <a:pt x="939" y="1459"/>
                    <a:pt x="933" y="1457"/>
                    <a:pt x="928" y="1454"/>
                  </a:cubicBezTo>
                  <a:cubicBezTo>
                    <a:pt x="804" y="1753"/>
                    <a:pt x="804" y="1753"/>
                    <a:pt x="804" y="1753"/>
                  </a:cubicBezTo>
                  <a:cubicBezTo>
                    <a:pt x="793" y="1749"/>
                    <a:pt x="781" y="1747"/>
                    <a:pt x="769" y="1747"/>
                  </a:cubicBezTo>
                  <a:cubicBezTo>
                    <a:pt x="712" y="1747"/>
                    <a:pt x="666" y="1791"/>
                    <a:pt x="660" y="1846"/>
                  </a:cubicBezTo>
                  <a:cubicBezTo>
                    <a:pt x="470" y="1861"/>
                    <a:pt x="470" y="1861"/>
                    <a:pt x="470" y="1861"/>
                  </a:cubicBezTo>
                  <a:cubicBezTo>
                    <a:pt x="466" y="1834"/>
                    <a:pt x="454" y="1810"/>
                    <a:pt x="438" y="1789"/>
                  </a:cubicBezTo>
                  <a:cubicBezTo>
                    <a:pt x="835" y="1393"/>
                    <a:pt x="835" y="1393"/>
                    <a:pt x="835" y="1393"/>
                  </a:cubicBezTo>
                  <a:cubicBezTo>
                    <a:pt x="827" y="1386"/>
                    <a:pt x="820" y="1379"/>
                    <a:pt x="813" y="1372"/>
                  </a:cubicBezTo>
                  <a:cubicBezTo>
                    <a:pt x="417" y="1768"/>
                    <a:pt x="417" y="1768"/>
                    <a:pt x="417" y="1768"/>
                  </a:cubicBezTo>
                  <a:cubicBezTo>
                    <a:pt x="403" y="1756"/>
                    <a:pt x="387" y="1747"/>
                    <a:pt x="369" y="1741"/>
                  </a:cubicBezTo>
                  <a:cubicBezTo>
                    <a:pt x="428" y="1504"/>
                    <a:pt x="428" y="1504"/>
                    <a:pt x="428" y="1504"/>
                  </a:cubicBezTo>
                  <a:cubicBezTo>
                    <a:pt x="434" y="1505"/>
                    <a:pt x="440" y="1505"/>
                    <a:pt x="447" y="1505"/>
                  </a:cubicBezTo>
                  <a:cubicBezTo>
                    <a:pt x="507" y="1505"/>
                    <a:pt x="556" y="1457"/>
                    <a:pt x="556" y="1396"/>
                  </a:cubicBezTo>
                  <a:cubicBezTo>
                    <a:pt x="556" y="1384"/>
                    <a:pt x="554" y="1373"/>
                    <a:pt x="551" y="1362"/>
                  </a:cubicBezTo>
                  <a:cubicBezTo>
                    <a:pt x="752" y="1279"/>
                    <a:pt x="752" y="1279"/>
                    <a:pt x="752" y="1279"/>
                  </a:cubicBezTo>
                  <a:cubicBezTo>
                    <a:pt x="750" y="1273"/>
                    <a:pt x="747" y="1268"/>
                    <a:pt x="745" y="1262"/>
                  </a:cubicBezTo>
                  <a:cubicBezTo>
                    <a:pt x="544" y="1345"/>
                    <a:pt x="544" y="1345"/>
                    <a:pt x="544" y="1345"/>
                  </a:cubicBezTo>
                  <a:cubicBezTo>
                    <a:pt x="525" y="1311"/>
                    <a:pt x="489" y="1287"/>
                    <a:pt x="447" y="1287"/>
                  </a:cubicBezTo>
                  <a:cubicBezTo>
                    <a:pt x="421" y="1287"/>
                    <a:pt x="397" y="1296"/>
                    <a:pt x="379" y="1311"/>
                  </a:cubicBezTo>
                  <a:cubicBezTo>
                    <a:pt x="277" y="1226"/>
                    <a:pt x="277" y="1226"/>
                    <a:pt x="277" y="1226"/>
                  </a:cubicBezTo>
                  <a:cubicBezTo>
                    <a:pt x="292" y="1205"/>
                    <a:pt x="302" y="1180"/>
                    <a:pt x="305" y="1153"/>
                  </a:cubicBezTo>
                  <a:cubicBezTo>
                    <a:pt x="723" y="1153"/>
                    <a:pt x="723" y="1153"/>
                    <a:pt x="723" y="1153"/>
                  </a:cubicBezTo>
                  <a:cubicBezTo>
                    <a:pt x="722" y="1148"/>
                    <a:pt x="722" y="1143"/>
                    <a:pt x="722" y="1138"/>
                  </a:cubicBezTo>
                  <a:cubicBezTo>
                    <a:pt x="722" y="1133"/>
                    <a:pt x="722" y="1128"/>
                    <a:pt x="723" y="1123"/>
                  </a:cubicBezTo>
                  <a:cubicBezTo>
                    <a:pt x="305" y="1123"/>
                    <a:pt x="305" y="1123"/>
                    <a:pt x="305" y="1123"/>
                  </a:cubicBezTo>
                  <a:cubicBezTo>
                    <a:pt x="301" y="1083"/>
                    <a:pt x="281" y="1048"/>
                    <a:pt x="253" y="1023"/>
                  </a:cubicBezTo>
                  <a:cubicBezTo>
                    <a:pt x="312" y="942"/>
                    <a:pt x="312" y="942"/>
                    <a:pt x="312" y="942"/>
                  </a:cubicBezTo>
                  <a:cubicBezTo>
                    <a:pt x="325" y="947"/>
                    <a:pt x="340" y="950"/>
                    <a:pt x="355" y="950"/>
                  </a:cubicBezTo>
                  <a:cubicBezTo>
                    <a:pt x="397" y="950"/>
                    <a:pt x="433" y="927"/>
                    <a:pt x="451" y="892"/>
                  </a:cubicBezTo>
                  <a:cubicBezTo>
                    <a:pt x="745" y="1014"/>
                    <a:pt x="745" y="1014"/>
                    <a:pt x="745" y="1014"/>
                  </a:cubicBezTo>
                  <a:cubicBezTo>
                    <a:pt x="747" y="1008"/>
                    <a:pt x="750" y="1003"/>
                    <a:pt x="752" y="997"/>
                  </a:cubicBezTo>
                  <a:cubicBezTo>
                    <a:pt x="458" y="875"/>
                    <a:pt x="458" y="875"/>
                    <a:pt x="458" y="875"/>
                  </a:cubicBezTo>
                  <a:cubicBezTo>
                    <a:pt x="462" y="865"/>
                    <a:pt x="464" y="853"/>
                    <a:pt x="464" y="841"/>
                  </a:cubicBezTo>
                  <a:cubicBezTo>
                    <a:pt x="464" y="792"/>
                    <a:pt x="431" y="750"/>
                    <a:pt x="386" y="736"/>
                  </a:cubicBezTo>
                  <a:cubicBezTo>
                    <a:pt x="399" y="630"/>
                    <a:pt x="399" y="630"/>
                    <a:pt x="399" y="630"/>
                  </a:cubicBezTo>
                  <a:cubicBezTo>
                    <a:pt x="402" y="630"/>
                    <a:pt x="405" y="631"/>
                    <a:pt x="408" y="631"/>
                  </a:cubicBezTo>
                  <a:cubicBezTo>
                    <a:pt x="445" y="631"/>
                    <a:pt x="479" y="618"/>
                    <a:pt x="505" y="596"/>
                  </a:cubicBezTo>
                  <a:cubicBezTo>
                    <a:pt x="813" y="904"/>
                    <a:pt x="813" y="904"/>
                    <a:pt x="813" y="904"/>
                  </a:cubicBezTo>
                  <a:cubicBezTo>
                    <a:pt x="820" y="897"/>
                    <a:pt x="827" y="889"/>
                    <a:pt x="835" y="883"/>
                  </a:cubicBezTo>
                  <a:cubicBezTo>
                    <a:pt x="527" y="575"/>
                    <a:pt x="527" y="575"/>
                    <a:pt x="527" y="575"/>
                  </a:cubicBezTo>
                  <a:cubicBezTo>
                    <a:pt x="540" y="558"/>
                    <a:pt x="550" y="539"/>
                    <a:pt x="556" y="518"/>
                  </a:cubicBezTo>
                  <a:cubicBezTo>
                    <a:pt x="701" y="530"/>
                    <a:pt x="701" y="530"/>
                    <a:pt x="701" y="530"/>
                  </a:cubicBezTo>
                  <a:cubicBezTo>
                    <a:pt x="706" y="587"/>
                    <a:pt x="753" y="631"/>
                    <a:pt x="810" y="631"/>
                  </a:cubicBezTo>
                  <a:cubicBezTo>
                    <a:pt x="823" y="631"/>
                    <a:pt x="835" y="628"/>
                    <a:pt x="846" y="624"/>
                  </a:cubicBezTo>
                  <a:cubicBezTo>
                    <a:pt x="928" y="822"/>
                    <a:pt x="928" y="822"/>
                    <a:pt x="928" y="822"/>
                  </a:cubicBezTo>
                  <a:cubicBezTo>
                    <a:pt x="933" y="819"/>
                    <a:pt x="939" y="817"/>
                    <a:pt x="944" y="815"/>
                  </a:cubicBezTo>
                  <a:cubicBezTo>
                    <a:pt x="863" y="617"/>
                    <a:pt x="863" y="617"/>
                    <a:pt x="863" y="617"/>
                  </a:cubicBezTo>
                  <a:cubicBezTo>
                    <a:pt x="896" y="599"/>
                    <a:pt x="919" y="563"/>
                    <a:pt x="919" y="521"/>
                  </a:cubicBezTo>
                  <a:cubicBezTo>
                    <a:pt x="919" y="491"/>
                    <a:pt x="907" y="464"/>
                    <a:pt x="887" y="444"/>
                  </a:cubicBezTo>
                  <a:cubicBezTo>
                    <a:pt x="996" y="287"/>
                    <a:pt x="996" y="287"/>
                    <a:pt x="996" y="287"/>
                  </a:cubicBezTo>
                  <a:cubicBezTo>
                    <a:pt x="1013" y="297"/>
                    <a:pt x="1033" y="303"/>
                    <a:pt x="1053" y="305"/>
                  </a:cubicBezTo>
                  <a:cubicBezTo>
                    <a:pt x="1053" y="792"/>
                    <a:pt x="1053" y="792"/>
                    <a:pt x="1053" y="792"/>
                  </a:cubicBezTo>
                  <a:cubicBezTo>
                    <a:pt x="1058" y="792"/>
                    <a:pt x="1063" y="792"/>
                    <a:pt x="1068" y="792"/>
                  </a:cubicBezTo>
                  <a:cubicBezTo>
                    <a:pt x="1073" y="792"/>
                    <a:pt x="1078" y="792"/>
                    <a:pt x="1083" y="792"/>
                  </a:cubicBezTo>
                  <a:cubicBezTo>
                    <a:pt x="1083" y="305"/>
                    <a:pt x="1083" y="305"/>
                    <a:pt x="1083" y="305"/>
                  </a:cubicBezTo>
                  <a:cubicBezTo>
                    <a:pt x="1112" y="302"/>
                    <a:pt x="1138" y="292"/>
                    <a:pt x="1159" y="276"/>
                  </a:cubicBezTo>
                  <a:cubicBezTo>
                    <a:pt x="1266" y="373"/>
                    <a:pt x="1266" y="373"/>
                    <a:pt x="1266" y="373"/>
                  </a:cubicBezTo>
                  <a:cubicBezTo>
                    <a:pt x="1258" y="388"/>
                    <a:pt x="1253" y="406"/>
                    <a:pt x="1253" y="424"/>
                  </a:cubicBezTo>
                  <a:cubicBezTo>
                    <a:pt x="1253" y="467"/>
                    <a:pt x="1278" y="504"/>
                    <a:pt x="1314" y="522"/>
                  </a:cubicBezTo>
                  <a:cubicBezTo>
                    <a:pt x="1193" y="815"/>
                    <a:pt x="1193" y="815"/>
                    <a:pt x="1193" y="815"/>
                  </a:cubicBezTo>
                  <a:cubicBezTo>
                    <a:pt x="1198" y="817"/>
                    <a:pt x="1204" y="819"/>
                    <a:pt x="1209" y="822"/>
                  </a:cubicBezTo>
                  <a:cubicBezTo>
                    <a:pt x="1331" y="529"/>
                    <a:pt x="1331" y="529"/>
                    <a:pt x="1331" y="529"/>
                  </a:cubicBezTo>
                  <a:cubicBezTo>
                    <a:pt x="1341" y="532"/>
                    <a:pt x="1351" y="533"/>
                    <a:pt x="1363" y="533"/>
                  </a:cubicBezTo>
                  <a:cubicBezTo>
                    <a:pt x="1409" y="533"/>
                    <a:pt x="1448" y="505"/>
                    <a:pt x="1464" y="464"/>
                  </a:cubicBezTo>
                  <a:cubicBezTo>
                    <a:pt x="1559" y="472"/>
                    <a:pt x="1559" y="472"/>
                    <a:pt x="1559" y="472"/>
                  </a:cubicBezTo>
                  <a:cubicBezTo>
                    <a:pt x="1558" y="477"/>
                    <a:pt x="1558" y="483"/>
                    <a:pt x="1558" y="488"/>
                  </a:cubicBezTo>
                  <a:cubicBezTo>
                    <a:pt x="1558" y="527"/>
                    <a:pt x="1572" y="562"/>
                    <a:pt x="1596" y="589"/>
                  </a:cubicBezTo>
                  <a:cubicBezTo>
                    <a:pt x="1302" y="883"/>
                    <a:pt x="1302" y="883"/>
                    <a:pt x="1302" y="883"/>
                  </a:cubicBezTo>
                  <a:cubicBezTo>
                    <a:pt x="1310" y="889"/>
                    <a:pt x="1317" y="897"/>
                    <a:pt x="1324" y="904"/>
                  </a:cubicBezTo>
                  <a:cubicBezTo>
                    <a:pt x="1618" y="610"/>
                    <a:pt x="1618" y="610"/>
                    <a:pt x="1618" y="610"/>
                  </a:cubicBezTo>
                  <a:cubicBezTo>
                    <a:pt x="1639" y="625"/>
                    <a:pt x="1664" y="636"/>
                    <a:pt x="1691" y="640"/>
                  </a:cubicBezTo>
                  <a:cubicBezTo>
                    <a:pt x="1678" y="771"/>
                    <a:pt x="1678" y="771"/>
                    <a:pt x="1678" y="771"/>
                  </a:cubicBezTo>
                  <a:cubicBezTo>
                    <a:pt x="1623" y="777"/>
                    <a:pt x="1581" y="823"/>
                    <a:pt x="1581" y="879"/>
                  </a:cubicBezTo>
                  <a:cubicBezTo>
                    <a:pt x="1581" y="891"/>
                    <a:pt x="1583" y="903"/>
                    <a:pt x="1586" y="914"/>
                  </a:cubicBezTo>
                  <a:cubicBezTo>
                    <a:pt x="1385" y="997"/>
                    <a:pt x="1385" y="997"/>
                    <a:pt x="1385" y="997"/>
                  </a:cubicBezTo>
                  <a:cubicBezTo>
                    <a:pt x="1387" y="1003"/>
                    <a:pt x="1390" y="1008"/>
                    <a:pt x="1392" y="1014"/>
                  </a:cubicBezTo>
                  <a:cubicBezTo>
                    <a:pt x="1593" y="930"/>
                    <a:pt x="1593" y="930"/>
                    <a:pt x="1593" y="930"/>
                  </a:cubicBezTo>
                  <a:cubicBezTo>
                    <a:pt x="1612" y="965"/>
                    <a:pt x="1648" y="989"/>
                    <a:pt x="1690" y="989"/>
                  </a:cubicBezTo>
                  <a:cubicBezTo>
                    <a:pt x="1719" y="989"/>
                    <a:pt x="1745" y="978"/>
                    <a:pt x="1764" y="960"/>
                  </a:cubicBezTo>
                  <a:cubicBezTo>
                    <a:pt x="1983" y="1078"/>
                    <a:pt x="1983" y="1078"/>
                    <a:pt x="1983" y="1078"/>
                  </a:cubicBezTo>
                  <a:cubicBezTo>
                    <a:pt x="1978" y="1092"/>
                    <a:pt x="1974" y="1107"/>
                    <a:pt x="1973" y="1123"/>
                  </a:cubicBezTo>
                  <a:cubicBezTo>
                    <a:pt x="1414" y="1123"/>
                    <a:pt x="1414" y="1123"/>
                    <a:pt x="1414" y="1123"/>
                  </a:cubicBezTo>
                  <a:cubicBezTo>
                    <a:pt x="1415" y="1128"/>
                    <a:pt x="1415" y="1133"/>
                    <a:pt x="1415" y="1138"/>
                  </a:cubicBezTo>
                  <a:cubicBezTo>
                    <a:pt x="1415" y="1143"/>
                    <a:pt x="1415" y="1148"/>
                    <a:pt x="1414" y="1153"/>
                  </a:cubicBezTo>
                  <a:cubicBezTo>
                    <a:pt x="1973" y="1153"/>
                    <a:pt x="1973" y="1153"/>
                    <a:pt x="1973" y="1153"/>
                  </a:cubicBezTo>
                  <a:cubicBezTo>
                    <a:pt x="1978" y="1193"/>
                    <a:pt x="1998" y="1229"/>
                    <a:pt x="2028" y="1253"/>
                  </a:cubicBezTo>
                  <a:lnTo>
                    <a:pt x="1940" y="1369"/>
                  </a:lnTo>
                  <a:close/>
                  <a:moveTo>
                    <a:pt x="1350" y="1031"/>
                  </a:moveTo>
                  <a:cubicBezTo>
                    <a:pt x="1348" y="1025"/>
                    <a:pt x="1345" y="1020"/>
                    <a:pt x="1343" y="1014"/>
                  </a:cubicBezTo>
                  <a:cubicBezTo>
                    <a:pt x="1330" y="985"/>
                    <a:pt x="1313" y="959"/>
                    <a:pt x="1292" y="936"/>
                  </a:cubicBezTo>
                  <a:cubicBezTo>
                    <a:pt x="1285" y="928"/>
                    <a:pt x="1278" y="921"/>
                    <a:pt x="1270" y="915"/>
                  </a:cubicBezTo>
                  <a:cubicBezTo>
                    <a:pt x="1247" y="894"/>
                    <a:pt x="1221" y="876"/>
                    <a:pt x="1192" y="863"/>
                  </a:cubicBezTo>
                  <a:cubicBezTo>
                    <a:pt x="1186" y="861"/>
                    <a:pt x="1181" y="858"/>
                    <a:pt x="1175" y="856"/>
                  </a:cubicBezTo>
                  <a:cubicBezTo>
                    <a:pt x="1147" y="845"/>
                    <a:pt x="1116" y="839"/>
                    <a:pt x="1083" y="837"/>
                  </a:cubicBezTo>
                  <a:cubicBezTo>
                    <a:pt x="1079" y="837"/>
                    <a:pt x="1073" y="837"/>
                    <a:pt x="1068" y="837"/>
                  </a:cubicBezTo>
                  <a:cubicBezTo>
                    <a:pt x="1063" y="837"/>
                    <a:pt x="1058" y="837"/>
                    <a:pt x="1053" y="837"/>
                  </a:cubicBezTo>
                  <a:cubicBezTo>
                    <a:pt x="1021" y="839"/>
                    <a:pt x="990" y="845"/>
                    <a:pt x="962" y="856"/>
                  </a:cubicBezTo>
                  <a:cubicBezTo>
                    <a:pt x="956" y="858"/>
                    <a:pt x="950" y="861"/>
                    <a:pt x="945" y="863"/>
                  </a:cubicBezTo>
                  <a:cubicBezTo>
                    <a:pt x="916" y="876"/>
                    <a:pt x="890" y="894"/>
                    <a:pt x="866" y="915"/>
                  </a:cubicBezTo>
                  <a:cubicBezTo>
                    <a:pt x="859" y="921"/>
                    <a:pt x="852" y="928"/>
                    <a:pt x="845" y="936"/>
                  </a:cubicBezTo>
                  <a:cubicBezTo>
                    <a:pt x="824" y="959"/>
                    <a:pt x="807" y="985"/>
                    <a:pt x="794" y="1014"/>
                  </a:cubicBezTo>
                  <a:cubicBezTo>
                    <a:pt x="791" y="1020"/>
                    <a:pt x="789" y="1025"/>
                    <a:pt x="787" y="1031"/>
                  </a:cubicBezTo>
                  <a:cubicBezTo>
                    <a:pt x="776" y="1060"/>
                    <a:pt x="769" y="1091"/>
                    <a:pt x="768" y="1123"/>
                  </a:cubicBezTo>
                  <a:cubicBezTo>
                    <a:pt x="767" y="1128"/>
                    <a:pt x="767" y="1133"/>
                    <a:pt x="767" y="1138"/>
                  </a:cubicBezTo>
                  <a:cubicBezTo>
                    <a:pt x="767" y="1143"/>
                    <a:pt x="767" y="1148"/>
                    <a:pt x="768" y="1153"/>
                  </a:cubicBezTo>
                  <a:cubicBezTo>
                    <a:pt x="769" y="1185"/>
                    <a:pt x="776" y="1216"/>
                    <a:pt x="787" y="1245"/>
                  </a:cubicBezTo>
                  <a:cubicBezTo>
                    <a:pt x="789" y="1250"/>
                    <a:pt x="791" y="1256"/>
                    <a:pt x="794" y="1261"/>
                  </a:cubicBezTo>
                  <a:cubicBezTo>
                    <a:pt x="807" y="1290"/>
                    <a:pt x="824" y="1317"/>
                    <a:pt x="845" y="1340"/>
                  </a:cubicBezTo>
                  <a:cubicBezTo>
                    <a:pt x="852" y="1347"/>
                    <a:pt x="859" y="1354"/>
                    <a:pt x="866" y="1361"/>
                  </a:cubicBezTo>
                  <a:cubicBezTo>
                    <a:pt x="890" y="1382"/>
                    <a:pt x="916" y="1399"/>
                    <a:pt x="945" y="1412"/>
                  </a:cubicBezTo>
                  <a:cubicBezTo>
                    <a:pt x="950" y="1415"/>
                    <a:pt x="956" y="1417"/>
                    <a:pt x="962" y="1419"/>
                  </a:cubicBezTo>
                  <a:cubicBezTo>
                    <a:pt x="990" y="1430"/>
                    <a:pt x="1021" y="1437"/>
                    <a:pt x="1053" y="1439"/>
                  </a:cubicBezTo>
                  <a:cubicBezTo>
                    <a:pt x="1058" y="1439"/>
                    <a:pt x="1063" y="1439"/>
                    <a:pt x="1068" y="1439"/>
                  </a:cubicBezTo>
                  <a:cubicBezTo>
                    <a:pt x="1073" y="1439"/>
                    <a:pt x="1079" y="1439"/>
                    <a:pt x="1083" y="1439"/>
                  </a:cubicBezTo>
                  <a:cubicBezTo>
                    <a:pt x="1116" y="1437"/>
                    <a:pt x="1147" y="1430"/>
                    <a:pt x="1175" y="1419"/>
                  </a:cubicBezTo>
                  <a:cubicBezTo>
                    <a:pt x="1181" y="1417"/>
                    <a:pt x="1186" y="1415"/>
                    <a:pt x="1192" y="1412"/>
                  </a:cubicBezTo>
                  <a:cubicBezTo>
                    <a:pt x="1221" y="1399"/>
                    <a:pt x="1247" y="1382"/>
                    <a:pt x="1270" y="1361"/>
                  </a:cubicBezTo>
                  <a:cubicBezTo>
                    <a:pt x="1278" y="1354"/>
                    <a:pt x="1285" y="1347"/>
                    <a:pt x="1292" y="1340"/>
                  </a:cubicBezTo>
                  <a:cubicBezTo>
                    <a:pt x="1313" y="1317"/>
                    <a:pt x="1330" y="1290"/>
                    <a:pt x="1343" y="1261"/>
                  </a:cubicBezTo>
                  <a:cubicBezTo>
                    <a:pt x="1345" y="1256"/>
                    <a:pt x="1348" y="1250"/>
                    <a:pt x="1350" y="1245"/>
                  </a:cubicBezTo>
                  <a:cubicBezTo>
                    <a:pt x="1361" y="1216"/>
                    <a:pt x="1368" y="1185"/>
                    <a:pt x="1369" y="1153"/>
                  </a:cubicBezTo>
                  <a:cubicBezTo>
                    <a:pt x="1369" y="1148"/>
                    <a:pt x="1370" y="1143"/>
                    <a:pt x="1370" y="1138"/>
                  </a:cubicBezTo>
                  <a:cubicBezTo>
                    <a:pt x="1370" y="1133"/>
                    <a:pt x="1369" y="1128"/>
                    <a:pt x="1369" y="1123"/>
                  </a:cubicBezTo>
                  <a:cubicBezTo>
                    <a:pt x="1368" y="1091"/>
                    <a:pt x="1361" y="1060"/>
                    <a:pt x="1350" y="1031"/>
                  </a:cubicBezTo>
                  <a:close/>
                </a:path>
              </a:pathLst>
            </a:custGeom>
            <a:solidFill>
              <a:srgbClr val="E3E404"/>
            </a:solidFill>
            <a:ln>
              <a:noFill/>
            </a:ln>
          </p:spPr>
          <p:txBody>
            <a:bodyPr lIns="82305" tIns="41153" rIns="82305" bIns="41153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sz="16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sp>
        <p:nvSpPr>
          <p:cNvPr id="1048640" name="矩形 36"/>
          <p:cNvSpPr>
            <a:spLocks noChangeArrowheads="1"/>
          </p:cNvSpPr>
          <p:nvPr/>
        </p:nvSpPr>
        <p:spPr bwMode="auto">
          <a:xfrm>
            <a:off x="1049667" y="5929283"/>
            <a:ext cx="2492863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12223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2000" b="1" dirty="0">
              <a:solidFill>
                <a:srgbClr val="12223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1" name="Freeform 73"/>
          <p:cNvSpPr>
            <a:spLocks noEditPoints="1" noChangeArrowheads="1"/>
          </p:cNvSpPr>
          <p:nvPr/>
        </p:nvSpPr>
        <p:spPr bwMode="auto">
          <a:xfrm>
            <a:off x="457200" y="5843588"/>
            <a:ext cx="590550" cy="571500"/>
          </a:xfrm>
          <a:custGeom>
            <a:avLst/>
            <a:gdLst>
              <a:gd name="T0" fmla="*/ 1799 w 2278"/>
              <a:gd name="T1" fmla="*/ 879 h 2201"/>
              <a:gd name="T2" fmla="*/ 1711 w 2278"/>
              <a:gd name="T3" fmla="*/ 335 h 2201"/>
              <a:gd name="T4" fmla="*/ 1363 w 2278"/>
              <a:gd name="T5" fmla="*/ 315 h 2201"/>
              <a:gd name="T6" fmla="*/ 1068 w 2278"/>
              <a:gd name="T7" fmla="*/ 0 h 2201"/>
              <a:gd name="T8" fmla="*/ 810 w 2278"/>
              <a:gd name="T9" fmla="*/ 412 h 2201"/>
              <a:gd name="T10" fmla="*/ 408 w 2278"/>
              <a:gd name="T11" fmla="*/ 325 h 2201"/>
              <a:gd name="T12" fmla="*/ 246 w 2278"/>
              <a:gd name="T13" fmla="*/ 841 h 2201"/>
              <a:gd name="T14" fmla="*/ 0 w 2278"/>
              <a:gd name="T15" fmla="*/ 1138 h 2201"/>
              <a:gd name="T16" fmla="*/ 338 w 2278"/>
              <a:gd name="T17" fmla="*/ 1396 h 2201"/>
              <a:gd name="T18" fmla="*/ 166 w 2278"/>
              <a:gd name="T19" fmla="*/ 1885 h 2201"/>
              <a:gd name="T20" fmla="*/ 769 w 2278"/>
              <a:gd name="T21" fmla="*/ 1966 h 2201"/>
              <a:gd name="T22" fmla="*/ 1053 w 2278"/>
              <a:gd name="T23" fmla="*/ 2200 h 2201"/>
              <a:gd name="T24" fmla="*/ 1081 w 2278"/>
              <a:gd name="T25" fmla="*/ 2201 h 2201"/>
              <a:gd name="T26" fmla="*/ 1184 w 2278"/>
              <a:gd name="T27" fmla="*/ 1949 h 2201"/>
              <a:gd name="T28" fmla="*/ 1666 w 2278"/>
              <a:gd name="T29" fmla="*/ 1872 h 2201"/>
              <a:gd name="T30" fmla="*/ 1874 w 2278"/>
              <a:gd name="T31" fmla="*/ 1743 h 2201"/>
              <a:gd name="T32" fmla="*/ 2060 w 2278"/>
              <a:gd name="T33" fmla="*/ 1273 h 2201"/>
              <a:gd name="T34" fmla="*/ 1940 w 2278"/>
              <a:gd name="T35" fmla="*/ 1369 h 2201"/>
              <a:gd name="T36" fmla="*/ 1385 w 2278"/>
              <a:gd name="T37" fmla="*/ 1279 h 2201"/>
              <a:gd name="T38" fmla="*/ 1837 w 2278"/>
              <a:gd name="T39" fmla="*/ 1733 h 2201"/>
              <a:gd name="T40" fmla="*/ 1302 w 2278"/>
              <a:gd name="T41" fmla="*/ 1393 h 2201"/>
              <a:gd name="T42" fmla="*/ 1433 w 2278"/>
              <a:gd name="T43" fmla="*/ 1759 h 2201"/>
              <a:gd name="T44" fmla="*/ 1193 w 2278"/>
              <a:gd name="T45" fmla="*/ 1461 h 2201"/>
              <a:gd name="T46" fmla="*/ 1156 w 2278"/>
              <a:gd name="T47" fmla="*/ 1924 h 2201"/>
              <a:gd name="T48" fmla="*/ 1053 w 2278"/>
              <a:gd name="T49" fmla="*/ 1484 h 2201"/>
              <a:gd name="T50" fmla="*/ 878 w 2278"/>
              <a:gd name="T51" fmla="*/ 1857 h 2201"/>
              <a:gd name="T52" fmla="*/ 804 w 2278"/>
              <a:gd name="T53" fmla="*/ 1753 h 2201"/>
              <a:gd name="T54" fmla="*/ 438 w 2278"/>
              <a:gd name="T55" fmla="*/ 1789 h 2201"/>
              <a:gd name="T56" fmla="*/ 369 w 2278"/>
              <a:gd name="T57" fmla="*/ 1741 h 2201"/>
              <a:gd name="T58" fmla="*/ 551 w 2278"/>
              <a:gd name="T59" fmla="*/ 1362 h 2201"/>
              <a:gd name="T60" fmla="*/ 447 w 2278"/>
              <a:gd name="T61" fmla="*/ 1287 h 2201"/>
              <a:gd name="T62" fmla="*/ 723 w 2278"/>
              <a:gd name="T63" fmla="*/ 1153 h 2201"/>
              <a:gd name="T64" fmla="*/ 253 w 2278"/>
              <a:gd name="T65" fmla="*/ 1023 h 2201"/>
              <a:gd name="T66" fmla="*/ 745 w 2278"/>
              <a:gd name="T67" fmla="*/ 1014 h 2201"/>
              <a:gd name="T68" fmla="*/ 386 w 2278"/>
              <a:gd name="T69" fmla="*/ 736 h 2201"/>
              <a:gd name="T70" fmla="*/ 813 w 2278"/>
              <a:gd name="T71" fmla="*/ 904 h 2201"/>
              <a:gd name="T72" fmla="*/ 701 w 2278"/>
              <a:gd name="T73" fmla="*/ 530 h 2201"/>
              <a:gd name="T74" fmla="*/ 944 w 2278"/>
              <a:gd name="T75" fmla="*/ 815 h 2201"/>
              <a:gd name="T76" fmla="*/ 996 w 2278"/>
              <a:gd name="T77" fmla="*/ 287 h 2201"/>
              <a:gd name="T78" fmla="*/ 1083 w 2278"/>
              <a:gd name="T79" fmla="*/ 792 h 2201"/>
              <a:gd name="T80" fmla="*/ 1253 w 2278"/>
              <a:gd name="T81" fmla="*/ 424 h 2201"/>
              <a:gd name="T82" fmla="*/ 1331 w 2278"/>
              <a:gd name="T83" fmla="*/ 529 h 2201"/>
              <a:gd name="T84" fmla="*/ 1558 w 2278"/>
              <a:gd name="T85" fmla="*/ 488 h 2201"/>
              <a:gd name="T86" fmla="*/ 1618 w 2278"/>
              <a:gd name="T87" fmla="*/ 610 h 2201"/>
              <a:gd name="T88" fmla="*/ 1586 w 2278"/>
              <a:gd name="T89" fmla="*/ 914 h 2201"/>
              <a:gd name="T90" fmla="*/ 1690 w 2278"/>
              <a:gd name="T91" fmla="*/ 989 h 2201"/>
              <a:gd name="T92" fmla="*/ 1414 w 2278"/>
              <a:gd name="T93" fmla="*/ 1123 h 2201"/>
              <a:gd name="T94" fmla="*/ 2028 w 2278"/>
              <a:gd name="T95" fmla="*/ 1253 h 2201"/>
              <a:gd name="T96" fmla="*/ 1292 w 2278"/>
              <a:gd name="T97" fmla="*/ 936 h 2201"/>
              <a:gd name="T98" fmla="*/ 1083 w 2278"/>
              <a:gd name="T99" fmla="*/ 837 h 2201"/>
              <a:gd name="T100" fmla="*/ 945 w 2278"/>
              <a:gd name="T101" fmla="*/ 863 h 2201"/>
              <a:gd name="T102" fmla="*/ 787 w 2278"/>
              <a:gd name="T103" fmla="*/ 1031 h 2201"/>
              <a:gd name="T104" fmla="*/ 787 w 2278"/>
              <a:gd name="T105" fmla="*/ 1245 h 2201"/>
              <a:gd name="T106" fmla="*/ 945 w 2278"/>
              <a:gd name="T107" fmla="*/ 1412 h 2201"/>
              <a:gd name="T108" fmla="*/ 1083 w 2278"/>
              <a:gd name="T109" fmla="*/ 1439 h 2201"/>
              <a:gd name="T110" fmla="*/ 1292 w 2278"/>
              <a:gd name="T111" fmla="*/ 1340 h 2201"/>
              <a:gd name="T112" fmla="*/ 1370 w 2278"/>
              <a:gd name="T113" fmla="*/ 1138 h 220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2278"/>
              <a:gd name="T172" fmla="*/ 0 h 2201"/>
              <a:gd name="T173" fmla="*/ 2278 w 2278"/>
              <a:gd name="T174" fmla="*/ 2201 h 220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2278" h="2201">
                <a:moveTo>
                  <a:pt x="2125" y="983"/>
                </a:moveTo>
                <a:cubicBezTo>
                  <a:pt x="2074" y="983"/>
                  <a:pt x="2030" y="1007"/>
                  <a:pt x="2002" y="1045"/>
                </a:cubicBezTo>
                <a:cubicBezTo>
                  <a:pt x="1787" y="929"/>
                  <a:pt x="1787" y="929"/>
                  <a:pt x="1787" y="929"/>
                </a:cubicBezTo>
                <a:cubicBezTo>
                  <a:pt x="1795" y="914"/>
                  <a:pt x="1799" y="897"/>
                  <a:pt x="1799" y="879"/>
                </a:cubicBezTo>
                <a:cubicBezTo>
                  <a:pt x="1799" y="828"/>
                  <a:pt x="1764" y="785"/>
                  <a:pt x="1715" y="773"/>
                </a:cubicBezTo>
                <a:cubicBezTo>
                  <a:pt x="1729" y="640"/>
                  <a:pt x="1729" y="640"/>
                  <a:pt x="1729" y="640"/>
                </a:cubicBezTo>
                <a:cubicBezTo>
                  <a:pt x="1805" y="630"/>
                  <a:pt x="1863" y="566"/>
                  <a:pt x="1863" y="488"/>
                </a:cubicBezTo>
                <a:cubicBezTo>
                  <a:pt x="1863" y="404"/>
                  <a:pt x="1795" y="335"/>
                  <a:pt x="1711" y="335"/>
                </a:cubicBezTo>
                <a:cubicBezTo>
                  <a:pt x="1645" y="335"/>
                  <a:pt x="1589" y="377"/>
                  <a:pt x="1567" y="435"/>
                </a:cubicBezTo>
                <a:cubicBezTo>
                  <a:pt x="1472" y="427"/>
                  <a:pt x="1472" y="427"/>
                  <a:pt x="1472" y="427"/>
                </a:cubicBezTo>
                <a:cubicBezTo>
                  <a:pt x="1472" y="426"/>
                  <a:pt x="1472" y="425"/>
                  <a:pt x="1472" y="424"/>
                </a:cubicBezTo>
                <a:cubicBezTo>
                  <a:pt x="1472" y="364"/>
                  <a:pt x="1423" y="315"/>
                  <a:pt x="1363" y="315"/>
                </a:cubicBezTo>
                <a:cubicBezTo>
                  <a:pt x="1334" y="315"/>
                  <a:pt x="1309" y="326"/>
                  <a:pt x="1289" y="343"/>
                </a:cubicBezTo>
                <a:cubicBezTo>
                  <a:pt x="1187" y="250"/>
                  <a:pt x="1187" y="250"/>
                  <a:pt x="1187" y="250"/>
                </a:cubicBezTo>
                <a:cubicBezTo>
                  <a:pt x="1208" y="223"/>
                  <a:pt x="1221" y="190"/>
                  <a:pt x="1221" y="153"/>
                </a:cubicBezTo>
                <a:cubicBezTo>
                  <a:pt x="1221" y="69"/>
                  <a:pt x="1153" y="0"/>
                  <a:pt x="1068" y="0"/>
                </a:cubicBezTo>
                <a:cubicBezTo>
                  <a:pt x="984" y="0"/>
                  <a:pt x="916" y="69"/>
                  <a:pt x="916" y="153"/>
                </a:cubicBezTo>
                <a:cubicBezTo>
                  <a:pt x="916" y="197"/>
                  <a:pt x="935" y="237"/>
                  <a:pt x="965" y="265"/>
                </a:cubicBezTo>
                <a:cubicBezTo>
                  <a:pt x="856" y="422"/>
                  <a:pt x="856" y="422"/>
                  <a:pt x="856" y="422"/>
                </a:cubicBezTo>
                <a:cubicBezTo>
                  <a:pt x="842" y="416"/>
                  <a:pt x="827" y="412"/>
                  <a:pt x="810" y="412"/>
                </a:cubicBezTo>
                <a:cubicBezTo>
                  <a:pt x="760" y="412"/>
                  <a:pt x="717" y="446"/>
                  <a:pt x="705" y="493"/>
                </a:cubicBezTo>
                <a:cubicBezTo>
                  <a:pt x="561" y="480"/>
                  <a:pt x="561" y="480"/>
                  <a:pt x="561" y="480"/>
                </a:cubicBezTo>
                <a:cubicBezTo>
                  <a:pt x="561" y="480"/>
                  <a:pt x="561" y="479"/>
                  <a:pt x="561" y="478"/>
                </a:cubicBezTo>
                <a:cubicBezTo>
                  <a:pt x="561" y="394"/>
                  <a:pt x="493" y="325"/>
                  <a:pt x="408" y="325"/>
                </a:cubicBezTo>
                <a:cubicBezTo>
                  <a:pt x="324" y="325"/>
                  <a:pt x="256" y="394"/>
                  <a:pt x="256" y="478"/>
                </a:cubicBezTo>
                <a:cubicBezTo>
                  <a:pt x="256" y="546"/>
                  <a:pt x="300" y="603"/>
                  <a:pt x="362" y="623"/>
                </a:cubicBezTo>
                <a:cubicBezTo>
                  <a:pt x="348" y="732"/>
                  <a:pt x="348" y="732"/>
                  <a:pt x="348" y="732"/>
                </a:cubicBezTo>
                <a:cubicBezTo>
                  <a:pt x="291" y="736"/>
                  <a:pt x="246" y="783"/>
                  <a:pt x="246" y="841"/>
                </a:cubicBezTo>
                <a:cubicBezTo>
                  <a:pt x="246" y="873"/>
                  <a:pt x="259" y="901"/>
                  <a:pt x="281" y="921"/>
                </a:cubicBezTo>
                <a:cubicBezTo>
                  <a:pt x="221" y="1002"/>
                  <a:pt x="221" y="1002"/>
                  <a:pt x="221" y="1002"/>
                </a:cubicBezTo>
                <a:cubicBezTo>
                  <a:pt x="201" y="991"/>
                  <a:pt x="177" y="985"/>
                  <a:pt x="153" y="985"/>
                </a:cubicBezTo>
                <a:cubicBezTo>
                  <a:pt x="68" y="985"/>
                  <a:pt x="0" y="1054"/>
                  <a:pt x="0" y="1138"/>
                </a:cubicBezTo>
                <a:cubicBezTo>
                  <a:pt x="0" y="1222"/>
                  <a:pt x="68" y="1291"/>
                  <a:pt x="153" y="1291"/>
                </a:cubicBezTo>
                <a:cubicBezTo>
                  <a:pt x="190" y="1291"/>
                  <a:pt x="225" y="1277"/>
                  <a:pt x="251" y="1254"/>
                </a:cubicBezTo>
                <a:cubicBezTo>
                  <a:pt x="354" y="1339"/>
                  <a:pt x="354" y="1339"/>
                  <a:pt x="354" y="1339"/>
                </a:cubicBezTo>
                <a:cubicBezTo>
                  <a:pt x="344" y="1356"/>
                  <a:pt x="338" y="1375"/>
                  <a:pt x="338" y="1396"/>
                </a:cubicBezTo>
                <a:cubicBezTo>
                  <a:pt x="338" y="1436"/>
                  <a:pt x="359" y="1471"/>
                  <a:pt x="392" y="1490"/>
                </a:cubicBezTo>
                <a:cubicBezTo>
                  <a:pt x="332" y="1733"/>
                  <a:pt x="332" y="1733"/>
                  <a:pt x="332" y="1733"/>
                </a:cubicBezTo>
                <a:cubicBezTo>
                  <a:pt x="328" y="1732"/>
                  <a:pt x="323" y="1732"/>
                  <a:pt x="319" y="1732"/>
                </a:cubicBezTo>
                <a:cubicBezTo>
                  <a:pt x="235" y="1732"/>
                  <a:pt x="166" y="1800"/>
                  <a:pt x="166" y="1885"/>
                </a:cubicBezTo>
                <a:cubicBezTo>
                  <a:pt x="166" y="1969"/>
                  <a:pt x="235" y="2038"/>
                  <a:pt x="319" y="2038"/>
                </a:cubicBezTo>
                <a:cubicBezTo>
                  <a:pt x="399" y="2038"/>
                  <a:pt x="464" y="1977"/>
                  <a:pt x="471" y="1899"/>
                </a:cubicBezTo>
                <a:cubicBezTo>
                  <a:pt x="664" y="1884"/>
                  <a:pt x="664" y="1884"/>
                  <a:pt x="664" y="1884"/>
                </a:cubicBezTo>
                <a:cubicBezTo>
                  <a:pt x="676" y="1931"/>
                  <a:pt x="718" y="1966"/>
                  <a:pt x="769" y="1966"/>
                </a:cubicBezTo>
                <a:cubicBezTo>
                  <a:pt x="802" y="1966"/>
                  <a:pt x="832" y="1951"/>
                  <a:pt x="852" y="1928"/>
                </a:cubicBezTo>
                <a:cubicBezTo>
                  <a:pt x="931" y="1982"/>
                  <a:pt x="931" y="1982"/>
                  <a:pt x="931" y="1982"/>
                </a:cubicBezTo>
                <a:cubicBezTo>
                  <a:pt x="921" y="2002"/>
                  <a:pt x="916" y="2024"/>
                  <a:pt x="916" y="2049"/>
                </a:cubicBezTo>
                <a:cubicBezTo>
                  <a:pt x="916" y="2128"/>
                  <a:pt x="976" y="2193"/>
                  <a:pt x="1053" y="2200"/>
                </a:cubicBezTo>
                <a:cubicBezTo>
                  <a:pt x="1053" y="2201"/>
                  <a:pt x="1053" y="2201"/>
                  <a:pt x="1053" y="2201"/>
                </a:cubicBezTo>
                <a:cubicBezTo>
                  <a:pt x="1056" y="2201"/>
                  <a:pt x="1056" y="2201"/>
                  <a:pt x="1056" y="2201"/>
                </a:cubicBezTo>
                <a:cubicBezTo>
                  <a:pt x="1060" y="2201"/>
                  <a:pt x="1064" y="2201"/>
                  <a:pt x="1068" y="2201"/>
                </a:cubicBezTo>
                <a:cubicBezTo>
                  <a:pt x="1073" y="2201"/>
                  <a:pt x="1077" y="2201"/>
                  <a:pt x="1081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083" y="2201"/>
                  <a:pt x="1083" y="2201"/>
                  <a:pt x="1083" y="2201"/>
                </a:cubicBezTo>
                <a:cubicBezTo>
                  <a:pt x="1161" y="2193"/>
                  <a:pt x="1221" y="2128"/>
                  <a:pt x="1221" y="2049"/>
                </a:cubicBezTo>
                <a:cubicBezTo>
                  <a:pt x="1221" y="2011"/>
                  <a:pt x="1207" y="1976"/>
                  <a:pt x="1184" y="1949"/>
                </a:cubicBezTo>
                <a:cubicBezTo>
                  <a:pt x="1268" y="1853"/>
                  <a:pt x="1268" y="1853"/>
                  <a:pt x="1268" y="1853"/>
                </a:cubicBezTo>
                <a:cubicBezTo>
                  <a:pt x="1285" y="1863"/>
                  <a:pt x="1304" y="1869"/>
                  <a:pt x="1324" y="1869"/>
                </a:cubicBezTo>
                <a:cubicBezTo>
                  <a:pt x="1364" y="1869"/>
                  <a:pt x="1399" y="1847"/>
                  <a:pt x="1418" y="1815"/>
                </a:cubicBezTo>
                <a:cubicBezTo>
                  <a:pt x="1666" y="1872"/>
                  <a:pt x="1666" y="1872"/>
                  <a:pt x="1666" y="1872"/>
                </a:cubicBezTo>
                <a:cubicBezTo>
                  <a:pt x="1665" y="1876"/>
                  <a:pt x="1665" y="1880"/>
                  <a:pt x="1665" y="1885"/>
                </a:cubicBezTo>
                <a:cubicBezTo>
                  <a:pt x="1665" y="1969"/>
                  <a:pt x="1734" y="2038"/>
                  <a:pt x="1818" y="2038"/>
                </a:cubicBezTo>
                <a:cubicBezTo>
                  <a:pt x="1902" y="2038"/>
                  <a:pt x="1971" y="1969"/>
                  <a:pt x="1971" y="1885"/>
                </a:cubicBezTo>
                <a:cubicBezTo>
                  <a:pt x="1971" y="1820"/>
                  <a:pt x="1931" y="1765"/>
                  <a:pt x="1874" y="1743"/>
                </a:cubicBezTo>
                <a:cubicBezTo>
                  <a:pt x="1893" y="1572"/>
                  <a:pt x="1893" y="1572"/>
                  <a:pt x="1893" y="1572"/>
                </a:cubicBezTo>
                <a:cubicBezTo>
                  <a:pt x="1949" y="1567"/>
                  <a:pt x="1994" y="1520"/>
                  <a:pt x="1994" y="1463"/>
                </a:cubicBezTo>
                <a:cubicBezTo>
                  <a:pt x="1994" y="1436"/>
                  <a:pt x="1984" y="1412"/>
                  <a:pt x="1969" y="1393"/>
                </a:cubicBezTo>
                <a:cubicBezTo>
                  <a:pt x="2060" y="1273"/>
                  <a:pt x="2060" y="1273"/>
                  <a:pt x="2060" y="1273"/>
                </a:cubicBezTo>
                <a:cubicBezTo>
                  <a:pt x="2080" y="1283"/>
                  <a:pt x="2102" y="1288"/>
                  <a:pt x="2125" y="1288"/>
                </a:cubicBezTo>
                <a:cubicBezTo>
                  <a:pt x="2209" y="1288"/>
                  <a:pt x="2278" y="1220"/>
                  <a:pt x="2278" y="1135"/>
                </a:cubicBezTo>
                <a:cubicBezTo>
                  <a:pt x="2278" y="1051"/>
                  <a:pt x="2209" y="983"/>
                  <a:pt x="2125" y="983"/>
                </a:cubicBezTo>
                <a:close/>
                <a:moveTo>
                  <a:pt x="1940" y="1369"/>
                </a:moveTo>
                <a:cubicBezTo>
                  <a:pt x="1924" y="1359"/>
                  <a:pt x="1905" y="1353"/>
                  <a:pt x="1884" y="1353"/>
                </a:cubicBezTo>
                <a:cubicBezTo>
                  <a:pt x="1838" y="1353"/>
                  <a:pt x="1798" y="1383"/>
                  <a:pt x="1782" y="1424"/>
                </a:cubicBezTo>
                <a:cubicBezTo>
                  <a:pt x="1392" y="1262"/>
                  <a:pt x="1392" y="1262"/>
                  <a:pt x="1392" y="1262"/>
                </a:cubicBezTo>
                <a:cubicBezTo>
                  <a:pt x="1390" y="1268"/>
                  <a:pt x="1387" y="1273"/>
                  <a:pt x="1385" y="1279"/>
                </a:cubicBezTo>
                <a:cubicBezTo>
                  <a:pt x="1777" y="1441"/>
                  <a:pt x="1777" y="1441"/>
                  <a:pt x="1777" y="1441"/>
                </a:cubicBezTo>
                <a:cubicBezTo>
                  <a:pt x="1776" y="1448"/>
                  <a:pt x="1775" y="1455"/>
                  <a:pt x="1775" y="1463"/>
                </a:cubicBezTo>
                <a:cubicBezTo>
                  <a:pt x="1775" y="1513"/>
                  <a:pt x="1809" y="1555"/>
                  <a:pt x="1855" y="1568"/>
                </a:cubicBezTo>
                <a:cubicBezTo>
                  <a:pt x="1837" y="1733"/>
                  <a:pt x="1837" y="1733"/>
                  <a:pt x="1837" y="1733"/>
                </a:cubicBezTo>
                <a:cubicBezTo>
                  <a:pt x="1831" y="1733"/>
                  <a:pt x="1825" y="1732"/>
                  <a:pt x="1818" y="1732"/>
                </a:cubicBezTo>
                <a:cubicBezTo>
                  <a:pt x="1781" y="1732"/>
                  <a:pt x="1746" y="1746"/>
                  <a:pt x="1720" y="1768"/>
                </a:cubicBezTo>
                <a:cubicBezTo>
                  <a:pt x="1324" y="1372"/>
                  <a:pt x="1324" y="1372"/>
                  <a:pt x="1324" y="1372"/>
                </a:cubicBezTo>
                <a:cubicBezTo>
                  <a:pt x="1317" y="1379"/>
                  <a:pt x="1310" y="1386"/>
                  <a:pt x="1302" y="1393"/>
                </a:cubicBezTo>
                <a:cubicBezTo>
                  <a:pt x="1699" y="1789"/>
                  <a:pt x="1699" y="1789"/>
                  <a:pt x="1699" y="1789"/>
                </a:cubicBezTo>
                <a:cubicBezTo>
                  <a:pt x="1688" y="1803"/>
                  <a:pt x="1679" y="1818"/>
                  <a:pt x="1674" y="1835"/>
                </a:cubicBezTo>
                <a:cubicBezTo>
                  <a:pt x="1432" y="1779"/>
                  <a:pt x="1432" y="1779"/>
                  <a:pt x="1432" y="1779"/>
                </a:cubicBezTo>
                <a:cubicBezTo>
                  <a:pt x="1433" y="1773"/>
                  <a:pt x="1433" y="1766"/>
                  <a:pt x="1433" y="1759"/>
                </a:cubicBezTo>
                <a:cubicBezTo>
                  <a:pt x="1433" y="1699"/>
                  <a:pt x="1385" y="1650"/>
                  <a:pt x="1324" y="1650"/>
                </a:cubicBezTo>
                <a:cubicBezTo>
                  <a:pt x="1313" y="1650"/>
                  <a:pt x="1302" y="1652"/>
                  <a:pt x="1292" y="1655"/>
                </a:cubicBezTo>
                <a:cubicBezTo>
                  <a:pt x="1209" y="1454"/>
                  <a:pt x="1209" y="1454"/>
                  <a:pt x="1209" y="1454"/>
                </a:cubicBezTo>
                <a:cubicBezTo>
                  <a:pt x="1204" y="1457"/>
                  <a:pt x="1198" y="1459"/>
                  <a:pt x="1193" y="1461"/>
                </a:cubicBezTo>
                <a:cubicBezTo>
                  <a:pt x="1276" y="1662"/>
                  <a:pt x="1276" y="1662"/>
                  <a:pt x="1276" y="1662"/>
                </a:cubicBezTo>
                <a:cubicBezTo>
                  <a:pt x="1240" y="1680"/>
                  <a:pt x="1215" y="1717"/>
                  <a:pt x="1215" y="1759"/>
                </a:cubicBezTo>
                <a:cubicBezTo>
                  <a:pt x="1215" y="1786"/>
                  <a:pt x="1224" y="1810"/>
                  <a:pt x="1240" y="1828"/>
                </a:cubicBezTo>
                <a:cubicBezTo>
                  <a:pt x="1156" y="1924"/>
                  <a:pt x="1156" y="1924"/>
                  <a:pt x="1156" y="1924"/>
                </a:cubicBezTo>
                <a:cubicBezTo>
                  <a:pt x="1135" y="1909"/>
                  <a:pt x="1110" y="1899"/>
                  <a:pt x="1083" y="1897"/>
                </a:cubicBezTo>
                <a:cubicBezTo>
                  <a:pt x="1083" y="1484"/>
                  <a:pt x="1083" y="1484"/>
                  <a:pt x="1083" y="1484"/>
                </a:cubicBezTo>
                <a:cubicBezTo>
                  <a:pt x="1078" y="1484"/>
                  <a:pt x="1073" y="1484"/>
                  <a:pt x="1068" y="1484"/>
                </a:cubicBezTo>
                <a:cubicBezTo>
                  <a:pt x="1063" y="1484"/>
                  <a:pt x="1058" y="1484"/>
                  <a:pt x="1053" y="1484"/>
                </a:cubicBezTo>
                <a:cubicBezTo>
                  <a:pt x="1053" y="1897"/>
                  <a:pt x="1053" y="1897"/>
                  <a:pt x="1053" y="1897"/>
                </a:cubicBezTo>
                <a:cubicBezTo>
                  <a:pt x="1013" y="1901"/>
                  <a:pt x="977" y="1920"/>
                  <a:pt x="952" y="1950"/>
                </a:cubicBezTo>
                <a:cubicBezTo>
                  <a:pt x="871" y="1895"/>
                  <a:pt x="871" y="1895"/>
                  <a:pt x="871" y="1895"/>
                </a:cubicBezTo>
                <a:cubicBezTo>
                  <a:pt x="876" y="1883"/>
                  <a:pt x="878" y="1870"/>
                  <a:pt x="878" y="1857"/>
                </a:cubicBezTo>
                <a:cubicBezTo>
                  <a:pt x="878" y="1815"/>
                  <a:pt x="855" y="1779"/>
                  <a:pt x="820" y="1760"/>
                </a:cubicBezTo>
                <a:cubicBezTo>
                  <a:pt x="944" y="1461"/>
                  <a:pt x="944" y="1461"/>
                  <a:pt x="944" y="1461"/>
                </a:cubicBezTo>
                <a:cubicBezTo>
                  <a:pt x="939" y="1459"/>
                  <a:pt x="933" y="1457"/>
                  <a:pt x="928" y="1454"/>
                </a:cubicBezTo>
                <a:cubicBezTo>
                  <a:pt x="804" y="1753"/>
                  <a:pt x="804" y="1753"/>
                  <a:pt x="804" y="1753"/>
                </a:cubicBezTo>
                <a:cubicBezTo>
                  <a:pt x="793" y="1749"/>
                  <a:pt x="781" y="1747"/>
                  <a:pt x="769" y="1747"/>
                </a:cubicBezTo>
                <a:cubicBezTo>
                  <a:pt x="712" y="1747"/>
                  <a:pt x="666" y="1791"/>
                  <a:pt x="660" y="1846"/>
                </a:cubicBezTo>
                <a:cubicBezTo>
                  <a:pt x="470" y="1861"/>
                  <a:pt x="470" y="1861"/>
                  <a:pt x="470" y="1861"/>
                </a:cubicBezTo>
                <a:cubicBezTo>
                  <a:pt x="466" y="1834"/>
                  <a:pt x="454" y="1810"/>
                  <a:pt x="438" y="1789"/>
                </a:cubicBezTo>
                <a:cubicBezTo>
                  <a:pt x="835" y="1393"/>
                  <a:pt x="835" y="1393"/>
                  <a:pt x="835" y="1393"/>
                </a:cubicBezTo>
                <a:cubicBezTo>
                  <a:pt x="827" y="1386"/>
                  <a:pt x="820" y="1379"/>
                  <a:pt x="813" y="1372"/>
                </a:cubicBezTo>
                <a:cubicBezTo>
                  <a:pt x="417" y="1768"/>
                  <a:pt x="417" y="1768"/>
                  <a:pt x="417" y="1768"/>
                </a:cubicBezTo>
                <a:cubicBezTo>
                  <a:pt x="403" y="1756"/>
                  <a:pt x="387" y="1747"/>
                  <a:pt x="369" y="1741"/>
                </a:cubicBezTo>
                <a:cubicBezTo>
                  <a:pt x="428" y="1504"/>
                  <a:pt x="428" y="1504"/>
                  <a:pt x="428" y="1504"/>
                </a:cubicBezTo>
                <a:cubicBezTo>
                  <a:pt x="434" y="1505"/>
                  <a:pt x="440" y="1505"/>
                  <a:pt x="447" y="1505"/>
                </a:cubicBezTo>
                <a:cubicBezTo>
                  <a:pt x="507" y="1505"/>
                  <a:pt x="556" y="1457"/>
                  <a:pt x="556" y="1396"/>
                </a:cubicBezTo>
                <a:cubicBezTo>
                  <a:pt x="556" y="1384"/>
                  <a:pt x="554" y="1373"/>
                  <a:pt x="551" y="1362"/>
                </a:cubicBezTo>
                <a:cubicBezTo>
                  <a:pt x="752" y="1279"/>
                  <a:pt x="752" y="1279"/>
                  <a:pt x="752" y="1279"/>
                </a:cubicBezTo>
                <a:cubicBezTo>
                  <a:pt x="750" y="1273"/>
                  <a:pt x="747" y="1268"/>
                  <a:pt x="745" y="1262"/>
                </a:cubicBezTo>
                <a:cubicBezTo>
                  <a:pt x="544" y="1345"/>
                  <a:pt x="544" y="1345"/>
                  <a:pt x="544" y="1345"/>
                </a:cubicBezTo>
                <a:cubicBezTo>
                  <a:pt x="525" y="1311"/>
                  <a:pt x="489" y="1287"/>
                  <a:pt x="447" y="1287"/>
                </a:cubicBezTo>
                <a:cubicBezTo>
                  <a:pt x="421" y="1287"/>
                  <a:pt x="397" y="1296"/>
                  <a:pt x="379" y="1311"/>
                </a:cubicBezTo>
                <a:cubicBezTo>
                  <a:pt x="277" y="1226"/>
                  <a:pt x="277" y="1226"/>
                  <a:pt x="277" y="1226"/>
                </a:cubicBezTo>
                <a:cubicBezTo>
                  <a:pt x="292" y="1205"/>
                  <a:pt x="302" y="1180"/>
                  <a:pt x="305" y="1153"/>
                </a:cubicBezTo>
                <a:cubicBezTo>
                  <a:pt x="723" y="1153"/>
                  <a:pt x="723" y="1153"/>
                  <a:pt x="723" y="1153"/>
                </a:cubicBezTo>
                <a:cubicBezTo>
                  <a:pt x="722" y="1148"/>
                  <a:pt x="722" y="1143"/>
                  <a:pt x="722" y="1138"/>
                </a:cubicBezTo>
                <a:cubicBezTo>
                  <a:pt x="722" y="1133"/>
                  <a:pt x="722" y="1128"/>
                  <a:pt x="723" y="1123"/>
                </a:cubicBezTo>
                <a:cubicBezTo>
                  <a:pt x="305" y="1123"/>
                  <a:pt x="305" y="1123"/>
                  <a:pt x="305" y="1123"/>
                </a:cubicBezTo>
                <a:cubicBezTo>
                  <a:pt x="301" y="1083"/>
                  <a:pt x="281" y="1048"/>
                  <a:pt x="253" y="1023"/>
                </a:cubicBezTo>
                <a:cubicBezTo>
                  <a:pt x="312" y="942"/>
                  <a:pt x="312" y="942"/>
                  <a:pt x="312" y="942"/>
                </a:cubicBezTo>
                <a:cubicBezTo>
                  <a:pt x="325" y="947"/>
                  <a:pt x="340" y="950"/>
                  <a:pt x="355" y="950"/>
                </a:cubicBezTo>
                <a:cubicBezTo>
                  <a:pt x="397" y="950"/>
                  <a:pt x="433" y="927"/>
                  <a:pt x="451" y="892"/>
                </a:cubicBezTo>
                <a:cubicBezTo>
                  <a:pt x="745" y="1014"/>
                  <a:pt x="745" y="1014"/>
                  <a:pt x="745" y="1014"/>
                </a:cubicBezTo>
                <a:cubicBezTo>
                  <a:pt x="747" y="1008"/>
                  <a:pt x="750" y="1003"/>
                  <a:pt x="752" y="997"/>
                </a:cubicBezTo>
                <a:cubicBezTo>
                  <a:pt x="458" y="875"/>
                  <a:pt x="458" y="875"/>
                  <a:pt x="458" y="875"/>
                </a:cubicBezTo>
                <a:cubicBezTo>
                  <a:pt x="462" y="865"/>
                  <a:pt x="464" y="853"/>
                  <a:pt x="464" y="841"/>
                </a:cubicBezTo>
                <a:cubicBezTo>
                  <a:pt x="464" y="792"/>
                  <a:pt x="431" y="750"/>
                  <a:pt x="386" y="736"/>
                </a:cubicBezTo>
                <a:cubicBezTo>
                  <a:pt x="399" y="630"/>
                  <a:pt x="399" y="630"/>
                  <a:pt x="399" y="630"/>
                </a:cubicBezTo>
                <a:cubicBezTo>
                  <a:pt x="402" y="630"/>
                  <a:pt x="405" y="631"/>
                  <a:pt x="408" y="631"/>
                </a:cubicBezTo>
                <a:cubicBezTo>
                  <a:pt x="445" y="631"/>
                  <a:pt x="479" y="618"/>
                  <a:pt x="505" y="596"/>
                </a:cubicBezTo>
                <a:cubicBezTo>
                  <a:pt x="813" y="904"/>
                  <a:pt x="813" y="904"/>
                  <a:pt x="813" y="904"/>
                </a:cubicBezTo>
                <a:cubicBezTo>
                  <a:pt x="820" y="897"/>
                  <a:pt x="827" y="889"/>
                  <a:pt x="835" y="883"/>
                </a:cubicBezTo>
                <a:cubicBezTo>
                  <a:pt x="527" y="575"/>
                  <a:pt x="527" y="575"/>
                  <a:pt x="527" y="575"/>
                </a:cubicBezTo>
                <a:cubicBezTo>
                  <a:pt x="540" y="558"/>
                  <a:pt x="550" y="539"/>
                  <a:pt x="556" y="518"/>
                </a:cubicBezTo>
                <a:cubicBezTo>
                  <a:pt x="701" y="530"/>
                  <a:pt x="701" y="530"/>
                  <a:pt x="701" y="530"/>
                </a:cubicBezTo>
                <a:cubicBezTo>
                  <a:pt x="706" y="587"/>
                  <a:pt x="753" y="631"/>
                  <a:pt x="810" y="631"/>
                </a:cubicBezTo>
                <a:cubicBezTo>
                  <a:pt x="823" y="631"/>
                  <a:pt x="835" y="628"/>
                  <a:pt x="846" y="624"/>
                </a:cubicBezTo>
                <a:cubicBezTo>
                  <a:pt x="928" y="822"/>
                  <a:pt x="928" y="822"/>
                  <a:pt x="928" y="822"/>
                </a:cubicBezTo>
                <a:cubicBezTo>
                  <a:pt x="933" y="819"/>
                  <a:pt x="939" y="817"/>
                  <a:pt x="944" y="815"/>
                </a:cubicBezTo>
                <a:cubicBezTo>
                  <a:pt x="863" y="617"/>
                  <a:pt x="863" y="617"/>
                  <a:pt x="863" y="617"/>
                </a:cubicBezTo>
                <a:cubicBezTo>
                  <a:pt x="896" y="599"/>
                  <a:pt x="919" y="563"/>
                  <a:pt x="919" y="521"/>
                </a:cubicBezTo>
                <a:cubicBezTo>
                  <a:pt x="919" y="491"/>
                  <a:pt x="907" y="464"/>
                  <a:pt x="887" y="444"/>
                </a:cubicBezTo>
                <a:cubicBezTo>
                  <a:pt x="996" y="287"/>
                  <a:pt x="996" y="287"/>
                  <a:pt x="996" y="287"/>
                </a:cubicBezTo>
                <a:cubicBezTo>
                  <a:pt x="1013" y="297"/>
                  <a:pt x="1033" y="303"/>
                  <a:pt x="1053" y="305"/>
                </a:cubicBezTo>
                <a:cubicBezTo>
                  <a:pt x="1053" y="792"/>
                  <a:pt x="1053" y="792"/>
                  <a:pt x="1053" y="792"/>
                </a:cubicBezTo>
                <a:cubicBezTo>
                  <a:pt x="1058" y="792"/>
                  <a:pt x="1063" y="792"/>
                  <a:pt x="1068" y="792"/>
                </a:cubicBezTo>
                <a:cubicBezTo>
                  <a:pt x="1073" y="792"/>
                  <a:pt x="1078" y="792"/>
                  <a:pt x="1083" y="792"/>
                </a:cubicBezTo>
                <a:cubicBezTo>
                  <a:pt x="1083" y="305"/>
                  <a:pt x="1083" y="305"/>
                  <a:pt x="1083" y="305"/>
                </a:cubicBezTo>
                <a:cubicBezTo>
                  <a:pt x="1112" y="302"/>
                  <a:pt x="1138" y="292"/>
                  <a:pt x="1159" y="276"/>
                </a:cubicBezTo>
                <a:cubicBezTo>
                  <a:pt x="1266" y="373"/>
                  <a:pt x="1266" y="373"/>
                  <a:pt x="1266" y="373"/>
                </a:cubicBezTo>
                <a:cubicBezTo>
                  <a:pt x="1258" y="388"/>
                  <a:pt x="1253" y="406"/>
                  <a:pt x="1253" y="424"/>
                </a:cubicBezTo>
                <a:cubicBezTo>
                  <a:pt x="1253" y="467"/>
                  <a:pt x="1278" y="504"/>
                  <a:pt x="1314" y="522"/>
                </a:cubicBezTo>
                <a:cubicBezTo>
                  <a:pt x="1193" y="815"/>
                  <a:pt x="1193" y="815"/>
                  <a:pt x="1193" y="815"/>
                </a:cubicBezTo>
                <a:cubicBezTo>
                  <a:pt x="1198" y="817"/>
                  <a:pt x="1204" y="819"/>
                  <a:pt x="1209" y="822"/>
                </a:cubicBezTo>
                <a:cubicBezTo>
                  <a:pt x="1331" y="529"/>
                  <a:pt x="1331" y="529"/>
                  <a:pt x="1331" y="529"/>
                </a:cubicBezTo>
                <a:cubicBezTo>
                  <a:pt x="1341" y="532"/>
                  <a:pt x="1351" y="533"/>
                  <a:pt x="1363" y="533"/>
                </a:cubicBezTo>
                <a:cubicBezTo>
                  <a:pt x="1409" y="533"/>
                  <a:pt x="1448" y="505"/>
                  <a:pt x="1464" y="464"/>
                </a:cubicBezTo>
                <a:cubicBezTo>
                  <a:pt x="1559" y="472"/>
                  <a:pt x="1559" y="472"/>
                  <a:pt x="1559" y="472"/>
                </a:cubicBezTo>
                <a:cubicBezTo>
                  <a:pt x="1558" y="477"/>
                  <a:pt x="1558" y="483"/>
                  <a:pt x="1558" y="488"/>
                </a:cubicBezTo>
                <a:cubicBezTo>
                  <a:pt x="1558" y="527"/>
                  <a:pt x="1572" y="562"/>
                  <a:pt x="1596" y="589"/>
                </a:cubicBezTo>
                <a:cubicBezTo>
                  <a:pt x="1302" y="883"/>
                  <a:pt x="1302" y="883"/>
                  <a:pt x="1302" y="883"/>
                </a:cubicBezTo>
                <a:cubicBezTo>
                  <a:pt x="1310" y="889"/>
                  <a:pt x="1317" y="897"/>
                  <a:pt x="1324" y="904"/>
                </a:cubicBezTo>
                <a:cubicBezTo>
                  <a:pt x="1618" y="610"/>
                  <a:pt x="1618" y="610"/>
                  <a:pt x="1618" y="610"/>
                </a:cubicBezTo>
                <a:cubicBezTo>
                  <a:pt x="1639" y="625"/>
                  <a:pt x="1664" y="636"/>
                  <a:pt x="1691" y="640"/>
                </a:cubicBezTo>
                <a:cubicBezTo>
                  <a:pt x="1678" y="771"/>
                  <a:pt x="1678" y="771"/>
                  <a:pt x="1678" y="771"/>
                </a:cubicBezTo>
                <a:cubicBezTo>
                  <a:pt x="1623" y="777"/>
                  <a:pt x="1581" y="823"/>
                  <a:pt x="1581" y="879"/>
                </a:cubicBezTo>
                <a:cubicBezTo>
                  <a:pt x="1581" y="891"/>
                  <a:pt x="1583" y="903"/>
                  <a:pt x="1586" y="914"/>
                </a:cubicBezTo>
                <a:cubicBezTo>
                  <a:pt x="1385" y="997"/>
                  <a:pt x="1385" y="997"/>
                  <a:pt x="1385" y="997"/>
                </a:cubicBezTo>
                <a:cubicBezTo>
                  <a:pt x="1387" y="1003"/>
                  <a:pt x="1390" y="1008"/>
                  <a:pt x="1392" y="1014"/>
                </a:cubicBezTo>
                <a:cubicBezTo>
                  <a:pt x="1593" y="930"/>
                  <a:pt x="1593" y="930"/>
                  <a:pt x="1593" y="930"/>
                </a:cubicBezTo>
                <a:cubicBezTo>
                  <a:pt x="1612" y="965"/>
                  <a:pt x="1648" y="989"/>
                  <a:pt x="1690" y="989"/>
                </a:cubicBezTo>
                <a:cubicBezTo>
                  <a:pt x="1719" y="989"/>
                  <a:pt x="1745" y="978"/>
                  <a:pt x="1764" y="960"/>
                </a:cubicBezTo>
                <a:cubicBezTo>
                  <a:pt x="1983" y="1078"/>
                  <a:pt x="1983" y="1078"/>
                  <a:pt x="1983" y="1078"/>
                </a:cubicBezTo>
                <a:cubicBezTo>
                  <a:pt x="1978" y="1092"/>
                  <a:pt x="1974" y="1107"/>
                  <a:pt x="1973" y="1123"/>
                </a:cubicBezTo>
                <a:cubicBezTo>
                  <a:pt x="1414" y="1123"/>
                  <a:pt x="1414" y="1123"/>
                  <a:pt x="1414" y="1123"/>
                </a:cubicBezTo>
                <a:cubicBezTo>
                  <a:pt x="1415" y="1128"/>
                  <a:pt x="1415" y="1133"/>
                  <a:pt x="1415" y="1138"/>
                </a:cubicBezTo>
                <a:cubicBezTo>
                  <a:pt x="1415" y="1143"/>
                  <a:pt x="1415" y="1148"/>
                  <a:pt x="1414" y="1153"/>
                </a:cubicBezTo>
                <a:cubicBezTo>
                  <a:pt x="1973" y="1153"/>
                  <a:pt x="1973" y="1153"/>
                  <a:pt x="1973" y="1153"/>
                </a:cubicBezTo>
                <a:cubicBezTo>
                  <a:pt x="1978" y="1193"/>
                  <a:pt x="1998" y="1229"/>
                  <a:pt x="2028" y="1253"/>
                </a:cubicBezTo>
                <a:lnTo>
                  <a:pt x="1940" y="1369"/>
                </a:lnTo>
                <a:close/>
                <a:moveTo>
                  <a:pt x="1350" y="1031"/>
                </a:moveTo>
                <a:cubicBezTo>
                  <a:pt x="1348" y="1025"/>
                  <a:pt x="1345" y="1020"/>
                  <a:pt x="1343" y="1014"/>
                </a:cubicBezTo>
                <a:cubicBezTo>
                  <a:pt x="1330" y="985"/>
                  <a:pt x="1313" y="959"/>
                  <a:pt x="1292" y="936"/>
                </a:cubicBezTo>
                <a:cubicBezTo>
                  <a:pt x="1285" y="928"/>
                  <a:pt x="1278" y="921"/>
                  <a:pt x="1270" y="915"/>
                </a:cubicBezTo>
                <a:cubicBezTo>
                  <a:pt x="1247" y="894"/>
                  <a:pt x="1221" y="876"/>
                  <a:pt x="1192" y="863"/>
                </a:cubicBezTo>
                <a:cubicBezTo>
                  <a:pt x="1186" y="861"/>
                  <a:pt x="1181" y="858"/>
                  <a:pt x="1175" y="856"/>
                </a:cubicBezTo>
                <a:cubicBezTo>
                  <a:pt x="1147" y="845"/>
                  <a:pt x="1116" y="839"/>
                  <a:pt x="1083" y="837"/>
                </a:cubicBezTo>
                <a:cubicBezTo>
                  <a:pt x="1079" y="837"/>
                  <a:pt x="1073" y="837"/>
                  <a:pt x="1068" y="837"/>
                </a:cubicBezTo>
                <a:cubicBezTo>
                  <a:pt x="1063" y="837"/>
                  <a:pt x="1058" y="837"/>
                  <a:pt x="1053" y="837"/>
                </a:cubicBezTo>
                <a:cubicBezTo>
                  <a:pt x="1021" y="839"/>
                  <a:pt x="990" y="845"/>
                  <a:pt x="962" y="856"/>
                </a:cubicBezTo>
                <a:cubicBezTo>
                  <a:pt x="956" y="858"/>
                  <a:pt x="950" y="861"/>
                  <a:pt x="945" y="863"/>
                </a:cubicBezTo>
                <a:cubicBezTo>
                  <a:pt x="916" y="876"/>
                  <a:pt x="890" y="894"/>
                  <a:pt x="866" y="915"/>
                </a:cubicBezTo>
                <a:cubicBezTo>
                  <a:pt x="859" y="921"/>
                  <a:pt x="852" y="928"/>
                  <a:pt x="845" y="936"/>
                </a:cubicBezTo>
                <a:cubicBezTo>
                  <a:pt x="824" y="959"/>
                  <a:pt x="807" y="985"/>
                  <a:pt x="794" y="1014"/>
                </a:cubicBezTo>
                <a:cubicBezTo>
                  <a:pt x="791" y="1020"/>
                  <a:pt x="789" y="1025"/>
                  <a:pt x="787" y="1031"/>
                </a:cubicBezTo>
                <a:cubicBezTo>
                  <a:pt x="776" y="1060"/>
                  <a:pt x="769" y="1091"/>
                  <a:pt x="768" y="1123"/>
                </a:cubicBezTo>
                <a:cubicBezTo>
                  <a:pt x="767" y="1128"/>
                  <a:pt x="767" y="1133"/>
                  <a:pt x="767" y="1138"/>
                </a:cubicBezTo>
                <a:cubicBezTo>
                  <a:pt x="767" y="1143"/>
                  <a:pt x="767" y="1148"/>
                  <a:pt x="768" y="1153"/>
                </a:cubicBezTo>
                <a:cubicBezTo>
                  <a:pt x="769" y="1185"/>
                  <a:pt x="776" y="1216"/>
                  <a:pt x="787" y="1245"/>
                </a:cubicBezTo>
                <a:cubicBezTo>
                  <a:pt x="789" y="1250"/>
                  <a:pt x="791" y="1256"/>
                  <a:pt x="794" y="1261"/>
                </a:cubicBezTo>
                <a:cubicBezTo>
                  <a:pt x="807" y="1290"/>
                  <a:pt x="824" y="1317"/>
                  <a:pt x="845" y="1340"/>
                </a:cubicBezTo>
                <a:cubicBezTo>
                  <a:pt x="852" y="1347"/>
                  <a:pt x="859" y="1354"/>
                  <a:pt x="866" y="1361"/>
                </a:cubicBezTo>
                <a:cubicBezTo>
                  <a:pt x="890" y="1382"/>
                  <a:pt x="916" y="1399"/>
                  <a:pt x="945" y="1412"/>
                </a:cubicBezTo>
                <a:cubicBezTo>
                  <a:pt x="950" y="1415"/>
                  <a:pt x="956" y="1417"/>
                  <a:pt x="962" y="1419"/>
                </a:cubicBezTo>
                <a:cubicBezTo>
                  <a:pt x="990" y="1430"/>
                  <a:pt x="1021" y="1437"/>
                  <a:pt x="1053" y="1439"/>
                </a:cubicBezTo>
                <a:cubicBezTo>
                  <a:pt x="1058" y="1439"/>
                  <a:pt x="1063" y="1439"/>
                  <a:pt x="1068" y="1439"/>
                </a:cubicBezTo>
                <a:cubicBezTo>
                  <a:pt x="1073" y="1439"/>
                  <a:pt x="1079" y="1439"/>
                  <a:pt x="1083" y="1439"/>
                </a:cubicBezTo>
                <a:cubicBezTo>
                  <a:pt x="1116" y="1437"/>
                  <a:pt x="1147" y="1430"/>
                  <a:pt x="1175" y="1419"/>
                </a:cubicBezTo>
                <a:cubicBezTo>
                  <a:pt x="1181" y="1417"/>
                  <a:pt x="1186" y="1415"/>
                  <a:pt x="1192" y="1412"/>
                </a:cubicBezTo>
                <a:cubicBezTo>
                  <a:pt x="1221" y="1399"/>
                  <a:pt x="1247" y="1382"/>
                  <a:pt x="1270" y="1361"/>
                </a:cubicBezTo>
                <a:cubicBezTo>
                  <a:pt x="1278" y="1354"/>
                  <a:pt x="1285" y="1347"/>
                  <a:pt x="1292" y="1340"/>
                </a:cubicBezTo>
                <a:cubicBezTo>
                  <a:pt x="1313" y="1317"/>
                  <a:pt x="1330" y="1290"/>
                  <a:pt x="1343" y="1261"/>
                </a:cubicBezTo>
                <a:cubicBezTo>
                  <a:pt x="1345" y="1256"/>
                  <a:pt x="1348" y="1250"/>
                  <a:pt x="1350" y="1245"/>
                </a:cubicBezTo>
                <a:cubicBezTo>
                  <a:pt x="1361" y="1216"/>
                  <a:pt x="1368" y="1185"/>
                  <a:pt x="1369" y="1153"/>
                </a:cubicBezTo>
                <a:cubicBezTo>
                  <a:pt x="1369" y="1148"/>
                  <a:pt x="1370" y="1143"/>
                  <a:pt x="1370" y="1138"/>
                </a:cubicBezTo>
                <a:cubicBezTo>
                  <a:pt x="1370" y="1133"/>
                  <a:pt x="1369" y="1128"/>
                  <a:pt x="1369" y="1123"/>
                </a:cubicBezTo>
                <a:cubicBezTo>
                  <a:pt x="1368" y="1091"/>
                  <a:pt x="1361" y="1060"/>
                  <a:pt x="1350" y="1031"/>
                </a:cubicBezTo>
                <a:close/>
              </a:path>
            </a:pathLst>
          </a:custGeom>
          <a:solidFill>
            <a:srgbClr val="122236"/>
          </a:solidFill>
          <a:ln>
            <a:noFill/>
          </a:ln>
        </p:spPr>
        <p:txBody>
          <a:bodyPr lIns="82305" tIns="41153" rIns="82305" bIns="41153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A20443-71E3-4202-AB72-1B3F205A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268" y="3973513"/>
            <a:ext cx="4237087" cy="4237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C422A4-6916-46DC-9B09-A607A4063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9243" y="5112805"/>
            <a:ext cx="2621507" cy="17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70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844538" y="1038349"/>
            <a:ext cx="250292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LIBRARY 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434074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" name="矩形 6">
            <a:extLst>
              <a:ext uri="{FF2B5EF4-FFF2-40B4-BE49-F238E27FC236}">
                <a16:creationId xmlns:a16="http://schemas.microsoft.com/office/drawing/2014/main" id="{0E9FA8AE-CF63-408F-8879-BB7B76A13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59" y="1896772"/>
            <a:ext cx="10223435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menggunakan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library pandas,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matplotlib.pyplot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seaborn, drive, dan sheets pada platform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4"/>
              </a:rPr>
              <a:t>Google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  <a:hlinkClick r:id="rId4"/>
              </a:rPr>
              <a:t>Colaboratory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3E282-6096-4FCC-BE3D-BB55339263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" t="33740" r="19799" b="42558"/>
          <a:stretch/>
        </p:blipFill>
        <p:spPr>
          <a:xfrm>
            <a:off x="496167" y="3538431"/>
            <a:ext cx="10683088" cy="18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33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844538" y="1038349"/>
            <a:ext cx="250292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LOAD DATASET 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434074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BE12424-05D9-419B-AB51-0F5ACF676A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8" t="29272" r="3468" b="7921"/>
          <a:stretch/>
        </p:blipFill>
        <p:spPr>
          <a:xfrm>
            <a:off x="637623" y="2356748"/>
            <a:ext cx="10379611" cy="3956597"/>
          </a:xfrm>
          <a:prstGeom prst="rect">
            <a:avLst/>
          </a:prstGeom>
        </p:spPr>
      </p:pic>
      <p:sp>
        <p:nvSpPr>
          <p:cNvPr id="28" name="矩形 6">
            <a:extLst>
              <a:ext uri="{FF2B5EF4-FFF2-40B4-BE49-F238E27FC236}">
                <a16:creationId xmlns:a16="http://schemas.microsoft.com/office/drawing/2014/main" id="{657EABF0-9642-4A55-B585-1B6648EBA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1" y="1646397"/>
            <a:ext cx="10379611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Load dataset yang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sudah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diimport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,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lalu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tampilkan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5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baris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pertama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pada dataset.  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073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片 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42" name="矩形 48"/>
          <p:cNvSpPr>
            <a:spLocks noChangeArrowheads="1"/>
          </p:cNvSpPr>
          <p:nvPr/>
        </p:nvSpPr>
        <p:spPr bwMode="auto">
          <a:xfrm>
            <a:off x="0" y="-4763"/>
            <a:ext cx="12192000" cy="6858001"/>
          </a:xfrm>
          <a:prstGeom prst="rect">
            <a:avLst/>
          </a:prstGeom>
          <a:solidFill>
            <a:srgbClr val="101A25">
              <a:alpha val="79999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4" name="矩形 6"/>
          <p:cNvSpPr>
            <a:spLocks noChangeArrowheads="1"/>
          </p:cNvSpPr>
          <p:nvPr/>
        </p:nvSpPr>
        <p:spPr bwMode="auto">
          <a:xfrm>
            <a:off x="4844538" y="1038349"/>
            <a:ext cx="2502924" cy="4996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LOAD DATASET 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47" name="椭圆 9"/>
          <p:cNvSpPr>
            <a:spLocks noChangeArrowheads="1"/>
          </p:cNvSpPr>
          <p:nvPr/>
        </p:nvSpPr>
        <p:spPr bwMode="auto">
          <a:xfrm>
            <a:off x="11350625" y="1866900"/>
            <a:ext cx="141288" cy="141288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8" name="椭圆 10"/>
          <p:cNvSpPr>
            <a:spLocks noChangeArrowheads="1"/>
          </p:cNvSpPr>
          <p:nvPr/>
        </p:nvSpPr>
        <p:spPr bwMode="auto">
          <a:xfrm>
            <a:off x="11350625" y="4487863"/>
            <a:ext cx="141288" cy="141287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49" name="椭圆 11"/>
          <p:cNvSpPr>
            <a:spLocks noChangeArrowheads="1"/>
          </p:cNvSpPr>
          <p:nvPr/>
        </p:nvSpPr>
        <p:spPr bwMode="auto">
          <a:xfrm>
            <a:off x="11350625" y="2522538"/>
            <a:ext cx="141288" cy="141287"/>
          </a:xfrm>
          <a:prstGeom prst="ellipse">
            <a:avLst/>
          </a:prstGeom>
          <a:solidFill>
            <a:srgbClr val="FFFF00"/>
          </a:solidFill>
          <a:ln w="12700" cap="flat" cmpd="sng">
            <a:solidFill>
              <a:srgbClr val="FFFF00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0" name="椭圆 12"/>
          <p:cNvSpPr>
            <a:spLocks noChangeArrowheads="1"/>
          </p:cNvSpPr>
          <p:nvPr/>
        </p:nvSpPr>
        <p:spPr bwMode="auto">
          <a:xfrm>
            <a:off x="11350625" y="3178175"/>
            <a:ext cx="141288" cy="139700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1" name="椭圆 13"/>
          <p:cNvSpPr>
            <a:spLocks noChangeArrowheads="1"/>
          </p:cNvSpPr>
          <p:nvPr/>
        </p:nvSpPr>
        <p:spPr bwMode="auto">
          <a:xfrm>
            <a:off x="11350625" y="3832225"/>
            <a:ext cx="141288" cy="141288"/>
          </a:xfrm>
          <a:prstGeom prst="ellipse">
            <a:avLst/>
          </a:prstGeom>
          <a:noFill/>
          <a:ln w="12700" cap="flat" cmpd="sng">
            <a:solidFill>
              <a:srgbClr val="F2F2F2"/>
            </a:solidFill>
            <a:miter lim="800000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53" name="矩形 18"/>
          <p:cNvSpPr>
            <a:spLocks noChangeArrowheads="1"/>
          </p:cNvSpPr>
          <p:nvPr/>
        </p:nvSpPr>
        <p:spPr bwMode="auto">
          <a:xfrm>
            <a:off x="812360" y="80570"/>
            <a:ext cx="4340740" cy="64633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3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4" name="文本框 34"/>
          <p:cNvSpPr>
            <a:spLocks noChangeArrowheads="1"/>
          </p:cNvSpPr>
          <p:nvPr/>
        </p:nvSpPr>
        <p:spPr bwMode="auto">
          <a:xfrm>
            <a:off x="1088886" y="6314113"/>
            <a:ext cx="816249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OVERVIEW</a:t>
            </a:r>
            <a:endParaRPr lang="zh-CN" altLang="en-US" sz="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5" name="文本框 35"/>
          <p:cNvSpPr>
            <a:spLocks noChangeArrowheads="1"/>
          </p:cNvSpPr>
          <p:nvPr/>
        </p:nvSpPr>
        <p:spPr bwMode="auto">
          <a:xfrm>
            <a:off x="10221942" y="6313345"/>
            <a:ext cx="957313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DASHBOARD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6" name="文本框 36"/>
          <p:cNvSpPr>
            <a:spLocks noChangeArrowheads="1"/>
          </p:cNvSpPr>
          <p:nvPr/>
        </p:nvSpPr>
        <p:spPr bwMode="auto">
          <a:xfrm>
            <a:off x="3095433" y="6313345"/>
            <a:ext cx="1241045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IMPORT DATASET</a:t>
            </a:r>
            <a:endParaRPr lang="zh-CN" altLang="en-US" sz="9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7" name="文本框 37"/>
          <p:cNvSpPr>
            <a:spLocks noChangeArrowheads="1"/>
          </p:cNvSpPr>
          <p:nvPr/>
        </p:nvSpPr>
        <p:spPr bwMode="auto">
          <a:xfrm>
            <a:off x="7793807" y="6313345"/>
            <a:ext cx="1375698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CLEANING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48658" name="文本框 38"/>
          <p:cNvSpPr>
            <a:spLocks noChangeArrowheads="1"/>
          </p:cNvSpPr>
          <p:nvPr/>
        </p:nvSpPr>
        <p:spPr bwMode="auto">
          <a:xfrm>
            <a:off x="5281516" y="6314113"/>
            <a:ext cx="1628972" cy="2308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EXPLORATORY DATASET</a:t>
            </a:r>
            <a:endParaRPr lang="zh-CN" altLang="en-US" sz="9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2" name="组合 40"/>
          <p:cNvGrpSpPr>
            <a:grpSpLocks noChangeAspect="1"/>
          </p:cNvGrpSpPr>
          <p:nvPr/>
        </p:nvGrpSpPr>
        <p:grpSpPr bwMode="auto">
          <a:xfrm>
            <a:off x="232810" y="180691"/>
            <a:ext cx="404813" cy="446088"/>
            <a:chOff x="0" y="0"/>
            <a:chExt cx="1487694" cy="1643388"/>
          </a:xfrm>
        </p:grpSpPr>
        <p:pic>
          <p:nvPicPr>
            <p:cNvPr id="2097200" name="图片 41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0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1" name="图片 42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550809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2" name="图片 43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0" y="1059187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3" name="图片 44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50598" y="271241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4" name="图片 45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440620" y="794188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7205" name="图片 46"/>
            <p:cNvPicPr>
              <a:picLocks noChangeAspect="1" noChangeArrowheads="1"/>
            </p:cNvPicPr>
            <p:nvPr/>
          </p:nvPicPr>
          <p:blipFill>
            <a:blip r:embed="rId3" cstate="print"/>
            <a:srcRect l="38405" t="14911" r="7100" b="31285"/>
            <a:stretch>
              <a:fillRect/>
            </a:stretch>
          </p:blipFill>
          <p:spPr bwMode="auto">
            <a:xfrm>
              <a:off x="890794" y="532574"/>
              <a:ext cx="596900" cy="58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矩形 6">
            <a:extLst>
              <a:ext uri="{FF2B5EF4-FFF2-40B4-BE49-F238E27FC236}">
                <a16:creationId xmlns:a16="http://schemas.microsoft.com/office/drawing/2014/main" id="{657EABF0-9642-4A55-B585-1B6648EBA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11" y="1646397"/>
            <a:ext cx="10379611" cy="96128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Tampilkan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juga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baris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5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baris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terakhir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untuk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mengetahui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berapa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banyak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baris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pada dataset.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Disini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terlihat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ada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sebanyak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1.004.846 </a:t>
            </a:r>
            <a:r>
              <a:rPr lang="en-US" altLang="zh-CN" sz="2000" dirty="0" err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baris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46BACC-4972-44BE-90D4-19F4F890A4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t="27539" r="1159" b="14492"/>
          <a:stretch/>
        </p:blipFill>
        <p:spPr>
          <a:xfrm>
            <a:off x="637623" y="2700537"/>
            <a:ext cx="10450832" cy="36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16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957</Words>
  <Application>Microsoft Office PowerPoint</Application>
  <PresentationFormat>Widescreen</PresentationFormat>
  <Paragraphs>268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Microsoft YaHei</vt:lpstr>
      <vt:lpstr>Microsoft YaHei</vt:lpstr>
      <vt:lpstr>宋体</vt:lpstr>
      <vt:lpstr>Arial</vt:lpstr>
      <vt:lpstr>Calibri</vt:lpstr>
      <vt:lpstr>Calibri Light</vt:lpstr>
      <vt:lpstr>Segoe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Www.SangSan.Cn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桑三博客</dc:creator>
  <cp:lastModifiedBy>Muhammad Aziz Habiburrahim</cp:lastModifiedBy>
  <cp:revision>22</cp:revision>
  <dcterms:created xsi:type="dcterms:W3CDTF">2015-10-23T23:04:00Z</dcterms:created>
  <dcterms:modified xsi:type="dcterms:W3CDTF">2025-03-10T09:04:44Z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